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73" r:id="rId3"/>
    <p:sldId id="265" r:id="rId4"/>
    <p:sldId id="274" r:id="rId5"/>
    <p:sldId id="305" r:id="rId6"/>
    <p:sldId id="309" r:id="rId7"/>
    <p:sldId id="310" r:id="rId8"/>
    <p:sldId id="311" r:id="rId9"/>
    <p:sldId id="312" r:id="rId10"/>
    <p:sldId id="313" r:id="rId11"/>
    <p:sldId id="304" r:id="rId12"/>
    <p:sldId id="314" r:id="rId13"/>
    <p:sldId id="257" r:id="rId14"/>
    <p:sldId id="258" r:id="rId15"/>
    <p:sldId id="259" r:id="rId16"/>
    <p:sldId id="260" r:id="rId17"/>
    <p:sldId id="262" r:id="rId18"/>
    <p:sldId id="263" r:id="rId19"/>
    <p:sldId id="302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20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az-Latn-AZ" sz="1600" b="1" dirty="0">
                <a:solidFill>
                  <a:srgbClr val="C00000"/>
                </a:solidFill>
                <a:effectLst/>
              </a:rPr>
              <a:t>HƏYAT</a:t>
            </a:r>
            <a:r>
              <a:rPr lang="az-Latn-AZ" sz="1600" b="1" baseline="0" dirty="0">
                <a:solidFill>
                  <a:srgbClr val="C00000"/>
                </a:solidFill>
                <a:effectLst/>
              </a:rPr>
              <a:t> TƏRZİ HƏDƏFLƏRİ VƏ </a:t>
            </a:r>
            <a:r>
              <a:rPr lang="en-IE" sz="1600" b="1" dirty="0">
                <a:solidFill>
                  <a:srgbClr val="C00000"/>
                </a:solidFill>
                <a:effectLst/>
              </a:rPr>
              <a:t>KARDİOVASKULYAR</a:t>
            </a:r>
            <a:r>
              <a:rPr lang="en-IE" sz="1600" b="1" baseline="0" dirty="0">
                <a:solidFill>
                  <a:srgbClr val="C00000"/>
                </a:solidFill>
                <a:effectLst/>
              </a:rPr>
              <a:t> SAĞLAMLIQ İNDEKSİ </a:t>
            </a:r>
            <a:r>
              <a:rPr lang="en-IE" sz="1600" b="1" dirty="0">
                <a:solidFill>
                  <a:srgbClr val="C00000"/>
                </a:solidFill>
                <a:effectLst/>
              </a:rPr>
              <a:t>KATEQORİYALARI  (%)</a:t>
            </a:r>
          </a:p>
        </c:rich>
      </c:tx>
      <c:layout>
        <c:manualLayout>
          <c:xMode val="edge"/>
          <c:yMode val="edge"/>
          <c:x val="0.13072079058299529"/>
          <c:y val="1.9012423330105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735285930167823E-2"/>
          <c:y val="0.15118744698897371"/>
          <c:w val="0.94237582518094332"/>
          <c:h val="0.71226741933975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65847450886821E-3"/>
                  <c:y val="3.4713874029104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9E-B44E-8D07-A71A829140E0}"/>
                </c:ext>
              </c:extLst>
            </c:dLbl>
            <c:dLbl>
              <c:idx val="1"/>
              <c:layout>
                <c:manualLayout>
                  <c:x val="6.1532150548661672E-3"/>
                  <c:y val="-3.450071226186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9E-B44E-8D07-A71A829140E0}"/>
                </c:ext>
              </c:extLst>
            </c:dLbl>
            <c:dLbl>
              <c:idx val="6"/>
              <c:layout>
                <c:manualLayout>
                  <c:x val="-9.0497737556561094E-3"/>
                  <c:y val="-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E-B44E-8D07-A71A8291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Sheet2!$A$2:$A$9</c:f>
              <c:strCache>
                <c:ptCount val="8"/>
                <c:pt idx="0">
                  <c:v>N/ExS</c:v>
                </c:pt>
                <c:pt idx="1">
                  <c:v>A-PA</c:v>
                </c:pt>
                <c:pt idx="2">
                  <c:v>N-BMI</c:v>
                </c:pt>
                <c:pt idx="3">
                  <c:v>OW</c:v>
                </c:pt>
                <c:pt idx="4">
                  <c:v>OB</c:v>
                </c:pt>
                <c:pt idx="5">
                  <c:v>P(CHIS)</c:v>
                </c:pt>
                <c:pt idx="6">
                  <c:v>IM(CHIS)</c:v>
                </c:pt>
                <c:pt idx="7">
                  <c:v>G(CHIS)</c:v>
                </c:pt>
              </c:strCache>
            </c:strRef>
          </c:cat>
          <c:val>
            <c:numRef>
              <c:f>Sheet2!$B$2:$B$9</c:f>
              <c:numCache>
                <c:formatCode>0</c:formatCode>
                <c:ptCount val="8"/>
                <c:pt idx="0">
                  <c:v>70.3</c:v>
                </c:pt>
                <c:pt idx="1">
                  <c:v>59.1</c:v>
                </c:pt>
                <c:pt idx="2">
                  <c:v>8.8000000000000007</c:v>
                </c:pt>
                <c:pt idx="3">
                  <c:v>66.2</c:v>
                </c:pt>
                <c:pt idx="4">
                  <c:v>25</c:v>
                </c:pt>
                <c:pt idx="5">
                  <c:v>35.700000000000003</c:v>
                </c:pt>
                <c:pt idx="6">
                  <c:v>58.3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9E-B44E-8D07-A71A829140E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5082956259426848E-3"/>
                  <c:y val="-3.801169590643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9E-B44E-8D07-A71A829140E0}"/>
                </c:ext>
              </c:extLst>
            </c:dLbl>
            <c:dLbl>
              <c:idx val="7"/>
              <c:layout>
                <c:manualLayout>
                  <c:x val="-1.1060706816017369E-16"/>
                  <c:y val="-3.216374269005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9E-B44E-8D07-A71A8291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Sheet2!$A$2:$A$9</c:f>
              <c:strCache>
                <c:ptCount val="8"/>
                <c:pt idx="0">
                  <c:v>N/ExS</c:v>
                </c:pt>
                <c:pt idx="1">
                  <c:v>A-PA</c:v>
                </c:pt>
                <c:pt idx="2">
                  <c:v>N-BMI</c:v>
                </c:pt>
                <c:pt idx="3">
                  <c:v>OW</c:v>
                </c:pt>
                <c:pt idx="4">
                  <c:v>OB</c:v>
                </c:pt>
                <c:pt idx="5">
                  <c:v>P(CHIS)</c:v>
                </c:pt>
                <c:pt idx="6">
                  <c:v>IM(CHIS)</c:v>
                </c:pt>
                <c:pt idx="7">
                  <c:v>G(CHIS)</c:v>
                </c:pt>
              </c:strCache>
            </c:strRef>
          </c:cat>
          <c:val>
            <c:numRef>
              <c:f>Sheet2!$C$2:$C$9</c:f>
              <c:numCache>
                <c:formatCode>0</c:formatCode>
                <c:ptCount val="8"/>
                <c:pt idx="0">
                  <c:v>97.7</c:v>
                </c:pt>
                <c:pt idx="1">
                  <c:v>54.4</c:v>
                </c:pt>
                <c:pt idx="2">
                  <c:v>6</c:v>
                </c:pt>
                <c:pt idx="3">
                  <c:v>54</c:v>
                </c:pt>
                <c:pt idx="4">
                  <c:v>40</c:v>
                </c:pt>
                <c:pt idx="5">
                  <c:v>36.4</c:v>
                </c:pt>
                <c:pt idx="6">
                  <c:v>57.6</c:v>
                </c:pt>
                <c:pt idx="7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9E-B44E-8D07-A71A829140E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084097303093316E-3"/>
                  <c:y val="6.90026255873609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128180675190181E-2"/>
                      <c:h val="5.58040731986036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49E-B44E-8D07-A71A829140E0}"/>
                </c:ext>
              </c:extLst>
            </c:dLbl>
            <c:dLbl>
              <c:idx val="1"/>
              <c:layout>
                <c:manualLayout>
                  <c:x val="7.5414781297134239E-3"/>
                  <c:y val="2.9239766081871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9E-B44E-8D07-A71A829140E0}"/>
                </c:ext>
              </c:extLst>
            </c:dLbl>
            <c:dLbl>
              <c:idx val="4"/>
              <c:layout>
                <c:manualLayout>
                  <c:x val="1.0558069381598794E-2"/>
                  <c:y val="2.923976608187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9E-B44E-8D07-A71A829140E0}"/>
                </c:ext>
              </c:extLst>
            </c:dLbl>
            <c:dLbl>
              <c:idx val="6"/>
              <c:layout>
                <c:manualLayout>
                  <c:x val="1.2066365007541479E-2"/>
                  <c:y val="-1.169590643274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9E-B44E-8D07-A71A8291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Sheet2!$A$2:$A$9</c:f>
              <c:strCache>
                <c:ptCount val="8"/>
                <c:pt idx="0">
                  <c:v>N/ExS</c:v>
                </c:pt>
                <c:pt idx="1">
                  <c:v>A-PA</c:v>
                </c:pt>
                <c:pt idx="2">
                  <c:v>N-BMI</c:v>
                </c:pt>
                <c:pt idx="3">
                  <c:v>OW</c:v>
                </c:pt>
                <c:pt idx="4">
                  <c:v>OB</c:v>
                </c:pt>
                <c:pt idx="5">
                  <c:v>P(CHIS)</c:v>
                </c:pt>
                <c:pt idx="6">
                  <c:v>IM(CHIS)</c:v>
                </c:pt>
                <c:pt idx="7">
                  <c:v>G(CHIS)</c:v>
                </c:pt>
              </c:strCache>
            </c:strRef>
          </c:cat>
          <c:val>
            <c:numRef>
              <c:f>Sheet2!$D$2:$D$9</c:f>
              <c:numCache>
                <c:formatCode>0</c:formatCode>
                <c:ptCount val="8"/>
                <c:pt idx="0">
                  <c:v>61.2</c:v>
                </c:pt>
                <c:pt idx="1">
                  <c:v>60.7</c:v>
                </c:pt>
                <c:pt idx="2">
                  <c:v>9.6</c:v>
                </c:pt>
                <c:pt idx="3">
                  <c:v>69.900000000000006</c:v>
                </c:pt>
                <c:pt idx="4">
                  <c:v>21.7</c:v>
                </c:pt>
                <c:pt idx="5">
                  <c:v>33.299999999999997</c:v>
                </c:pt>
                <c:pt idx="6">
                  <c:v>61.1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9E-B44E-8D07-A71A8291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10"/>
        <c:axId val="297472383"/>
        <c:axId val="297108543"/>
      </c:barChart>
      <c:catAx>
        <c:axId val="29747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7108543"/>
        <c:crosses val="autoZero"/>
        <c:auto val="1"/>
        <c:lblAlgn val="ctr"/>
        <c:lblOffset val="100"/>
        <c:noMultiLvlLbl val="0"/>
      </c:catAx>
      <c:valAx>
        <c:axId val="29710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7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2"/>
      </a:solidFill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0.10207</cdr:x>
      <cdr:y>0.20836</cdr:y>
    </cdr:from>
    <cdr:to>
      <cdr:x>0.12791</cdr:x>
      <cdr:y>0.27993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026646" y="998332"/>
          <a:ext cx="259909" cy="3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*</a:t>
          </a:r>
        </a:p>
      </cdr:txBody>
    </cdr:sp>
  </cdr:relSizeAnchor>
  <cdr:relSizeAnchor xmlns:cdr="http://schemas.openxmlformats.org/drawingml/2006/chartDrawing">
    <cdr:from>
      <cdr:x>0.13412</cdr:x>
      <cdr:y>0.42128</cdr:y>
    </cdr:from>
    <cdr:to>
      <cdr:x>0.16242</cdr:x>
      <cdr:y>0.5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349054" y="2018544"/>
          <a:ext cx="284653" cy="377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*</a:t>
          </a:r>
        </a:p>
      </cdr:txBody>
    </cdr:sp>
  </cdr:relSizeAnchor>
  <cdr:relSizeAnchor xmlns:cdr="http://schemas.openxmlformats.org/drawingml/2006/chartDrawing">
    <cdr:from>
      <cdr:x>0.44918</cdr:x>
      <cdr:y>0.54632</cdr:y>
    </cdr:from>
    <cdr:to>
      <cdr:x>0.47257</cdr:x>
      <cdr:y>0.59642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2781300" y="1744980"/>
          <a:ext cx="1447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0.44661</cdr:x>
      <cdr:y>0.45348</cdr:y>
    </cdr:from>
    <cdr:to>
      <cdr:x>0.4823</cdr:x>
      <cdr:y>0.54652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4492209" y="2172829"/>
          <a:ext cx="358985" cy="445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b="1" dirty="0">
              <a:effectLst/>
              <a:latin typeface="+mn-lt"/>
              <a:ea typeface="+mn-ea"/>
              <a:cs typeface="+mn-cs"/>
              <a:sym typeface="Symbol" pitchFamily="2" charset="2"/>
            </a:rPr>
            <a:t></a:t>
          </a:r>
          <a:r>
            <a:rPr lang="en-IE" dirty="0">
              <a:effectLst/>
            </a:rPr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0.48769</cdr:x>
      <cdr:y>0.36263</cdr:y>
    </cdr:from>
    <cdr:to>
      <cdr:x>0.5123</cdr:x>
      <cdr:y>0.44613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4905430" y="1737545"/>
          <a:ext cx="247537" cy="400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b="1" dirty="0">
              <a:effectLst/>
              <a:latin typeface="+mn-lt"/>
              <a:ea typeface="+mn-ea"/>
              <a:cs typeface="+mn-cs"/>
              <a:sym typeface="Symbol" pitchFamily="2" charset="2"/>
            </a:rPr>
            <a:t></a:t>
          </a:r>
          <a:r>
            <a:rPr lang="en-IE" dirty="0">
              <a:effectLst/>
            </a:rPr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0.57197</cdr:x>
      <cdr:y>0.54792</cdr:y>
    </cdr:from>
    <cdr:to>
      <cdr:x>0.59904</cdr:x>
      <cdr:y>0.61233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5753121" y="2625332"/>
          <a:ext cx="272281" cy="308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b="1" dirty="0">
              <a:effectLst/>
              <a:latin typeface="+mn-lt"/>
              <a:ea typeface="+mn-ea"/>
              <a:cs typeface="+mn-cs"/>
              <a:sym typeface="Symbol" pitchFamily="2" charset="2"/>
            </a:rPr>
            <a:t></a:t>
          </a:r>
          <a:r>
            <a:rPr lang="en-IE" dirty="0">
              <a:effectLst/>
            </a:rPr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0.61128</cdr:x>
      <cdr:y>0.65336</cdr:y>
    </cdr:from>
    <cdr:to>
      <cdr:x>0.64574</cdr:x>
      <cdr:y>0.73924</cdr:y>
    </cdr:to>
    <cdr:sp macro="" textlink="">
      <cdr:nvSpPr>
        <cdr:cNvPr id="10" name="Text Box 9"/>
        <cdr:cNvSpPr txBox="1"/>
      </cdr:nvSpPr>
      <cdr:spPr>
        <a:xfrm xmlns:a="http://schemas.openxmlformats.org/drawingml/2006/main">
          <a:off x="6148502" y="3130560"/>
          <a:ext cx="346612" cy="411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b="1" dirty="0">
              <a:effectLst/>
              <a:latin typeface="+mn-lt"/>
              <a:ea typeface="+mn-ea"/>
              <a:cs typeface="+mn-cs"/>
              <a:sym typeface="Symbol" pitchFamily="2" charset="2"/>
            </a:rPr>
            <a:t></a:t>
          </a:r>
          <a:r>
            <a:rPr lang="en-IE" dirty="0">
              <a:effectLst/>
            </a:rPr>
            <a:t>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18AE-83E7-9C4E-8531-CC4671E867B2}" type="datetimeFigureOut">
              <a:rPr lang="en-US" smtClean="0"/>
              <a:t>12/9/22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E5E1-C280-8F4A-A189-D4F073D4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12/9/22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bulova@gmail.com" TargetMode="External"/><Relationship Id="rId2" Type="http://schemas.openxmlformats.org/officeDocument/2006/relationships/hyperlink" Target="mailto:rahima&#351;gabul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sagepub.com/doi/abs/10.1177/2047487312467870" TargetMode="External"/><Relationship Id="rId3" Type="http://schemas.openxmlformats.org/officeDocument/2006/relationships/hyperlink" Target="https://www.escardio.org/static-file/Escardio/Subspecialty/EAPC/Documents/CVD%20Prevention%20Summit%20Nov%202019/Session%201_Graham.pdf" TargetMode="External"/><Relationship Id="rId7" Type="http://schemas.openxmlformats.org/officeDocument/2006/relationships/hyperlink" Target="https://journals.sagepub.com/doi/full/10.1177/2047487316664813" TargetMode="External"/><Relationship Id="rId2" Type="http://schemas.openxmlformats.org/officeDocument/2006/relationships/hyperlink" Target="https://surfriskfactor-aud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cardio.org/static-file/Escardio/Subspecialty/EAPC/ESC%20Prevention%20of%20CVD%20Programme/documents/EAPC-PreventionofCVD-Report-PhysicalActivity.pdf" TargetMode="External"/><Relationship Id="rId5" Type="http://schemas.openxmlformats.org/officeDocument/2006/relationships/hyperlink" Target="https://pubmed.ncbi.nlm.nih.gov/22856217/" TargetMode="External"/><Relationship Id="rId4" Type="http://schemas.openxmlformats.org/officeDocument/2006/relationships/hyperlink" Target="https://academic.oup.com/eurheartj/article/34/suppl_1/P1538/2860717" TargetMode="External"/><Relationship Id="rId9" Type="http://schemas.openxmlformats.org/officeDocument/2006/relationships/hyperlink" Target="http://dspace.library.uu.nl/handle/1874/3746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11E5-2F38-0341-86B6-FE24F1A7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53312"/>
            <a:ext cx="9966960" cy="3035808"/>
          </a:xfrm>
        </p:spPr>
        <p:txBody>
          <a:bodyPr/>
          <a:lstStyle/>
          <a:p>
            <a:r>
              <a:rPr lang="en-US" sz="2800" dirty="0"/>
              <a:t>Secondary prevention in patients with confirmed coronary heart disease: how far are we from meeting the goals?  Results of the SURF study in Azerbaijan</a:t>
            </a:r>
            <a:br>
              <a:rPr lang="en-US" sz="2800" dirty="0"/>
            </a:br>
            <a:br>
              <a:rPr lang="en-US" sz="2800" dirty="0"/>
            </a:br>
            <a:r>
              <a:rPr lang="en-US" sz="2400" b="1" dirty="0" err="1">
                <a:solidFill>
                  <a:schemeClr val="accent2"/>
                </a:solidFill>
              </a:rPr>
              <a:t>Təsdiqlənmiş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Koronar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arteriya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xəstəliyi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olan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pasiyentlərin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ikincili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profilaktikası</a:t>
            </a:r>
            <a:r>
              <a:rPr lang="en-US" sz="2400" b="1" dirty="0">
                <a:solidFill>
                  <a:schemeClr val="accent2"/>
                </a:solidFill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</a:rPr>
              <a:t>məqsədlərimizdən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nə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qədər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uzağıq</a:t>
            </a:r>
            <a:r>
              <a:rPr lang="en-US" sz="2400" b="1" dirty="0">
                <a:solidFill>
                  <a:schemeClr val="accent2"/>
                </a:solidFill>
              </a:rPr>
              <a:t>? </a:t>
            </a:r>
            <a:r>
              <a:rPr lang="en-US" sz="2400" b="1" dirty="0" err="1">
                <a:solidFill>
                  <a:schemeClr val="accent2"/>
                </a:solidFill>
              </a:rPr>
              <a:t>Azərbaycanda</a:t>
            </a:r>
            <a:r>
              <a:rPr lang="en-US" sz="2400" b="1" dirty="0">
                <a:solidFill>
                  <a:schemeClr val="accent2"/>
                </a:solidFill>
              </a:rPr>
              <a:t> SURF </a:t>
            </a:r>
            <a:r>
              <a:rPr lang="en-US" sz="2400" b="1" dirty="0" err="1">
                <a:solidFill>
                  <a:schemeClr val="accent2"/>
                </a:solidFill>
              </a:rPr>
              <a:t>tədqiqatının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nəticələri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0BD23-E20B-2443-B928-D70C2704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884380" cy="1069848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MD, 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0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D., Associate Professor  RAHIMA GABULOVA</a:t>
            </a:r>
          </a:p>
          <a:p>
            <a:r>
              <a:rPr lang="en-US" sz="20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ASC  working group on CARDİAC PREVENTİON AND REHABİLİTATİON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4184C2-5D6B-D34E-9CDB-F1033FC9A9CC}"/>
              </a:ext>
            </a:extLst>
          </p:cNvPr>
          <p:cNvSpPr txBox="1">
            <a:spLocks/>
          </p:cNvSpPr>
          <p:nvPr/>
        </p:nvSpPr>
        <p:spPr>
          <a:xfrm>
            <a:off x="1069848" y="5895758"/>
            <a:ext cx="8884380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National congress of </a:t>
            </a:r>
            <a:r>
              <a:rPr lang="en-US" sz="1800" b="1" cap="all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Asc</a:t>
            </a:r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 AKC-</a:t>
            </a:r>
            <a:r>
              <a:rPr lang="en-US" sz="1800" b="1" cap="all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nin</a:t>
            </a:r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cap="all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milli</a:t>
            </a:r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cap="all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konqresi</a:t>
            </a:r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1800" b="1" cap="all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Dekabr</a:t>
            </a:r>
            <a:r>
              <a:rPr lang="en-US" sz="18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10-11, 2022</a:t>
            </a:r>
          </a:p>
        </p:txBody>
      </p:sp>
    </p:spTree>
    <p:extLst>
      <p:ext uri="{BB962C8B-B14F-4D97-AF65-F5344CB8AC3E}">
        <p14:creationId xmlns:p14="http://schemas.microsoft.com/office/powerpoint/2010/main" val="397524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0"/>
            <a:ext cx="1139952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n-lt"/>
              </a:rPr>
              <a:t>Cardiovascular Health Index Score (CHIS)  </a:t>
            </a:r>
            <a:br>
              <a:rPr lang="en-US" sz="2400" b="1" dirty="0">
                <a:solidFill>
                  <a:schemeClr val="accent2"/>
                </a:solidFill>
                <a:latin typeface="+mn-lt"/>
              </a:rPr>
            </a:br>
            <a:r>
              <a:rPr lang="en-US" sz="2400" b="1" dirty="0" err="1">
                <a:solidFill>
                  <a:schemeClr val="accent2"/>
                </a:solidFill>
                <a:latin typeface="+mn-lt"/>
              </a:rPr>
              <a:t>Ürək-damar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+mn-lt"/>
              </a:rPr>
              <a:t>Sağlamlıq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+mn-lt"/>
              </a:rPr>
              <a:t>İndeksinin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+mn-lt"/>
              </a:rPr>
              <a:t>qiymətləndirilməsi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" y="1204020"/>
            <a:ext cx="118948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Arial" charset="0"/>
                <a:cs typeface="Arial" charset="0"/>
              </a:rPr>
              <a:t>CHIS 6 risk </a:t>
            </a:r>
            <a:r>
              <a:rPr lang="en-US" sz="2400" b="1" dirty="0" err="1">
                <a:ea typeface="Arial" charset="0"/>
                <a:cs typeface="Arial" charset="0"/>
              </a:rPr>
              <a:t>amili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ilə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təyin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edilmişdir</a:t>
            </a:r>
            <a:r>
              <a:rPr lang="en-US" sz="2400" b="1" dirty="0">
                <a:ea typeface="Arial" charset="0"/>
                <a:cs typeface="Arial" charset="0"/>
              </a:rPr>
              <a:t>. </a:t>
            </a:r>
            <a:r>
              <a:rPr lang="en-US" sz="2400" b="1" dirty="0" err="1">
                <a:ea typeface="Arial" charset="0"/>
                <a:cs typeface="Arial" charset="0"/>
              </a:rPr>
              <a:t>Bunlar</a:t>
            </a:r>
            <a:r>
              <a:rPr lang="en-US" sz="2400" b="1" dirty="0">
                <a:ea typeface="Arial" charset="0"/>
                <a:cs typeface="Arial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Keçmişdə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siqaret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çəkən</a:t>
            </a:r>
            <a:r>
              <a:rPr lang="en-US" sz="2400" b="1" dirty="0">
                <a:ea typeface="Arial" charset="0"/>
                <a:cs typeface="Arial" charset="0"/>
              </a:rPr>
              <a:t> / </a:t>
            </a:r>
            <a:r>
              <a:rPr lang="en-US" sz="2400" b="1" dirty="0" err="1">
                <a:ea typeface="Arial" charset="0"/>
                <a:cs typeface="Arial" charset="0"/>
              </a:rPr>
              <a:t>siqaret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çəkməyən</a:t>
            </a:r>
            <a:r>
              <a:rPr lang="en-US" sz="2400" b="1" dirty="0">
                <a:ea typeface="Arial" charset="0"/>
                <a:cs typeface="Arial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bədən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kütlə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indeksi</a:t>
            </a:r>
            <a:r>
              <a:rPr lang="en-US" sz="2400" b="1" dirty="0">
                <a:ea typeface="Arial" charset="0"/>
                <a:cs typeface="Arial" charset="0"/>
              </a:rPr>
              <a:t> (BMI) &lt;25,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orta</a:t>
            </a:r>
            <a:r>
              <a:rPr lang="en-US" sz="2400" b="1" dirty="0">
                <a:ea typeface="Arial" charset="0"/>
                <a:cs typeface="Arial" charset="0"/>
              </a:rPr>
              <a:t>/</a:t>
            </a:r>
            <a:r>
              <a:rPr lang="en-US" sz="2400" b="1" dirty="0" err="1">
                <a:ea typeface="Arial" charset="0"/>
                <a:cs typeface="Arial" charset="0"/>
              </a:rPr>
              <a:t>intensiv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fiziki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aktivlik</a:t>
            </a:r>
            <a:r>
              <a:rPr lang="en-US" sz="2400" b="1" dirty="0">
                <a:ea typeface="Arial" charset="0"/>
                <a:cs typeface="Arial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nəzarət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olunan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qan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təzyiqi</a:t>
            </a:r>
            <a:r>
              <a:rPr lang="en-US" sz="2400" b="1" dirty="0">
                <a:ea typeface="Arial" charset="0"/>
                <a:cs typeface="Arial" charset="0"/>
              </a:rPr>
              <a:t> (</a:t>
            </a:r>
            <a:r>
              <a:rPr lang="en-US" sz="2400" b="1" dirty="0" err="1">
                <a:ea typeface="Arial" charset="0"/>
                <a:cs typeface="Arial" charset="0"/>
              </a:rPr>
              <a:t>qan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təzyiqi</a:t>
            </a:r>
            <a:r>
              <a:rPr lang="en-US" sz="2400" b="1" dirty="0">
                <a:ea typeface="Arial" charset="0"/>
                <a:cs typeface="Arial" charset="0"/>
              </a:rPr>
              <a:t> &lt;140/90mmHg; ŞD </a:t>
            </a:r>
            <a:r>
              <a:rPr lang="en-US" sz="2400" b="1" dirty="0" err="1">
                <a:ea typeface="Arial" charset="0"/>
                <a:cs typeface="Arial" charset="0"/>
              </a:rPr>
              <a:t>xəstələri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üçün</a:t>
            </a:r>
            <a:r>
              <a:rPr lang="en-US" sz="2400" b="1" dirty="0">
                <a:ea typeface="Arial" charset="0"/>
                <a:cs typeface="Arial" charset="0"/>
              </a:rPr>
              <a:t> 140/ 80mmHg),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nəzarət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olunan</a:t>
            </a:r>
            <a:r>
              <a:rPr lang="en-US" sz="2400" b="1" dirty="0">
                <a:ea typeface="Arial" charset="0"/>
                <a:cs typeface="Arial" charset="0"/>
              </a:rPr>
              <a:t> LDL-C(&lt;2.5mmol / L),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və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nəzarət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olunan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qanda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şəkər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səviyyəsi</a:t>
            </a:r>
            <a:r>
              <a:rPr lang="en-US" sz="2400" b="1" dirty="0">
                <a:ea typeface="Arial" charset="0"/>
                <a:cs typeface="Arial" charset="0"/>
              </a:rPr>
              <a:t> (HbA1c &lt;% 7; HbA1c </a:t>
            </a:r>
            <a:r>
              <a:rPr lang="en-US" sz="2400" b="1" dirty="0" err="1">
                <a:ea typeface="Arial" charset="0"/>
                <a:cs typeface="Arial" charset="0"/>
              </a:rPr>
              <a:t>yoxdursa</a:t>
            </a:r>
            <a:r>
              <a:rPr lang="en-US" sz="2400" b="1" dirty="0">
                <a:ea typeface="Arial" charset="0"/>
                <a:cs typeface="Arial" charset="0"/>
              </a:rPr>
              <a:t>, </a:t>
            </a:r>
            <a:r>
              <a:rPr lang="en-US" sz="2400" b="1" dirty="0" err="1">
                <a:ea typeface="Arial" charset="0"/>
                <a:cs typeface="Arial" charset="0"/>
              </a:rPr>
              <a:t>qlükoza</a:t>
            </a:r>
            <a:r>
              <a:rPr lang="en-US" sz="2400" b="1" dirty="0">
                <a:ea typeface="Arial" charset="0"/>
                <a:cs typeface="Arial" charset="0"/>
              </a:rPr>
              <a:t> &lt;7mmol / L).  </a:t>
            </a:r>
          </a:p>
          <a:p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0 (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zəif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)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ilə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6 (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yaxşı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)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arasında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nəzarət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olunan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risk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amillərinin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sayı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ümumiləşdirilmişdir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. </a:t>
            </a:r>
          </a:p>
          <a:p>
            <a:r>
              <a:rPr lang="en-US" sz="2400" b="1" dirty="0">
                <a:ea typeface="Arial" charset="0"/>
                <a:cs typeface="Arial" charset="0"/>
              </a:rPr>
              <a:t>CHIS </a:t>
            </a:r>
            <a:r>
              <a:rPr lang="en-US" sz="2400" b="1" dirty="0" err="1">
                <a:ea typeface="Arial" charset="0"/>
                <a:cs typeface="Arial" charset="0"/>
              </a:rPr>
              <a:t>kateqoriyası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aşağıdakı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kimi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müəyyən</a:t>
            </a:r>
            <a:r>
              <a:rPr lang="en-US" sz="2400" b="1" dirty="0"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ea typeface="Arial" charset="0"/>
                <a:cs typeface="Arial" charset="0"/>
              </a:rPr>
              <a:t>edilmişdir</a:t>
            </a:r>
            <a:r>
              <a:rPr lang="en-US" sz="2400" b="1" dirty="0">
                <a:ea typeface="Arial" charset="0"/>
                <a:cs typeface="Arial" charset="0"/>
              </a:rPr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ea typeface="Arial" charset="0"/>
                <a:cs typeface="Arial" charset="0"/>
              </a:rPr>
              <a:t>zəif≤2,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orta</a:t>
            </a:r>
            <a:r>
              <a:rPr lang="en-US" sz="2400" b="1" dirty="0">
                <a:ea typeface="Arial" charset="0"/>
                <a:cs typeface="Arial" charset="0"/>
              </a:rPr>
              <a:t> = 3-4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>
                <a:ea typeface="Arial" charset="0"/>
                <a:cs typeface="Arial" charset="0"/>
              </a:rPr>
              <a:t>yaxşı</a:t>
            </a:r>
            <a:r>
              <a:rPr lang="en-US" sz="2400" b="1" dirty="0">
                <a:ea typeface="Arial" charset="0"/>
                <a:cs typeface="Arial" charset="0"/>
              </a:rPr>
              <a:t> = 5-6 </a:t>
            </a:r>
          </a:p>
          <a:p>
            <a:r>
              <a:rPr lang="en-US" sz="24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32" y="916593"/>
            <a:ext cx="10988599" cy="5665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1335" y="444236"/>
            <a:ext cx="7773635" cy="441579"/>
          </a:xfrm>
          <a:prstGeom prst="rect">
            <a:avLst/>
          </a:prstGeom>
        </p:spPr>
        <p:txBody>
          <a:bodyPr vert="horz" wrap="square" lIns="0" tIns="10588" rIns="0" bIns="0" rtlCol="0" anchor="ctr">
            <a:spAutoFit/>
          </a:bodyPr>
          <a:lstStyle/>
          <a:p>
            <a:pPr marL="8145" algn="ctr">
              <a:lnSpc>
                <a:spcPct val="100000"/>
              </a:lnSpc>
              <a:spcBef>
                <a:spcPts val="83"/>
              </a:spcBef>
            </a:pPr>
            <a:r>
              <a:rPr lang="en-US" sz="2800" b="1" dirty="0">
                <a:solidFill>
                  <a:schemeClr val="accent2"/>
                </a:solidFill>
                <a:latin typeface="+mn-lt"/>
                <a:cs typeface="Calibri"/>
              </a:rPr>
              <a:t>MƏLUMATIN TOPLANILMASI</a:t>
            </a:r>
            <a:endParaRPr lang="en-US" sz="2800" dirty="0">
              <a:solidFill>
                <a:schemeClr val="accent2"/>
              </a:solidFill>
              <a:latin typeface="+mn-lt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4452" y="3368039"/>
            <a:ext cx="2927400" cy="1819243"/>
            <a:chOff x="3939897" y="2661846"/>
            <a:chExt cx="2837180" cy="2079625"/>
          </a:xfrm>
        </p:grpSpPr>
        <p:sp>
          <p:nvSpPr>
            <p:cNvPr id="6" name="object 6"/>
            <p:cNvSpPr/>
            <p:nvPr/>
          </p:nvSpPr>
          <p:spPr>
            <a:xfrm>
              <a:off x="3953889" y="2675840"/>
              <a:ext cx="2809240" cy="2051050"/>
            </a:xfrm>
            <a:custGeom>
              <a:avLst/>
              <a:gdLst/>
              <a:ahLst/>
              <a:cxnLst/>
              <a:rect l="l" t="t" r="r" b="b"/>
              <a:pathLst>
                <a:path w="2809240" h="2051050">
                  <a:moveTo>
                    <a:pt x="0" y="1592182"/>
                  </a:moveTo>
                  <a:lnTo>
                    <a:pt x="290085" y="2051029"/>
                  </a:lnTo>
                  <a:lnTo>
                    <a:pt x="2808778" y="458847"/>
                  </a:lnTo>
                  <a:lnTo>
                    <a:pt x="2518693" y="0"/>
                  </a:lnTo>
                  <a:lnTo>
                    <a:pt x="0" y="159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3953890" y="2675839"/>
              <a:ext cx="2809240" cy="2051050"/>
            </a:xfrm>
            <a:custGeom>
              <a:avLst/>
              <a:gdLst/>
              <a:ahLst/>
              <a:cxnLst/>
              <a:rect l="l" t="t" r="r" b="b"/>
              <a:pathLst>
                <a:path w="2809240" h="2051050">
                  <a:moveTo>
                    <a:pt x="0" y="1592182"/>
                  </a:moveTo>
                  <a:lnTo>
                    <a:pt x="2518693" y="0"/>
                  </a:lnTo>
                  <a:lnTo>
                    <a:pt x="2808779" y="458847"/>
                  </a:lnTo>
                  <a:lnTo>
                    <a:pt x="290085" y="2051030"/>
                  </a:lnTo>
                  <a:lnTo>
                    <a:pt x="0" y="1592182"/>
                  </a:lnTo>
                  <a:close/>
                </a:path>
              </a:pathLst>
            </a:custGeom>
            <a:ln w="2798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857" y="3347808"/>
              <a:ext cx="1005086" cy="701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38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  <a:ea typeface="+mn-ea"/>
                <a:cs typeface="+mn-cs"/>
              </a:rPr>
              <a:t>SURF </a:t>
            </a:r>
            <a:r>
              <a:rPr lang="en-US" sz="4400" b="1" dirty="0" err="1">
                <a:solidFill>
                  <a:schemeClr val="accent2"/>
                </a:solidFill>
                <a:ea typeface="+mn-ea"/>
                <a:cs typeface="+mn-cs"/>
              </a:rPr>
              <a:t>tədqiqatının</a:t>
            </a:r>
            <a:r>
              <a:rPr lang="en-US" sz="4400" b="1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a typeface="+mn-ea"/>
                <a:cs typeface="+mn-cs"/>
              </a:rPr>
              <a:t>Azərbaycan</a:t>
            </a:r>
            <a:r>
              <a:rPr lang="en-US" sz="4400" b="1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a typeface="+mn-ea"/>
                <a:cs typeface="+mn-cs"/>
              </a:rPr>
              <a:t>üzrə</a:t>
            </a:r>
            <a:r>
              <a:rPr lang="en-US" sz="4400" b="1" dirty="0">
                <a:solidFill>
                  <a:schemeClr val="accent2"/>
                </a:solidFill>
                <a:ea typeface="+mn-ea"/>
                <a:cs typeface="+mn-cs"/>
              </a:rPr>
              <a:t> II </a:t>
            </a:r>
            <a:r>
              <a:rPr lang="en-US" sz="4400" b="1" dirty="0" err="1">
                <a:solidFill>
                  <a:schemeClr val="accent2"/>
                </a:solidFill>
                <a:ea typeface="+mn-ea"/>
                <a:cs typeface="+mn-cs"/>
              </a:rPr>
              <a:t>mərhələnin</a:t>
            </a:r>
            <a:r>
              <a:rPr lang="en-US" sz="4400" b="1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ea typeface="+mn-ea"/>
                <a:cs typeface="+mn-cs"/>
              </a:rPr>
              <a:t>nəticələri</a:t>
            </a:r>
            <a:endParaRPr lang="en-US" sz="4400" b="1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C00000"/>
                </a:solidFill>
                <a:latin typeface="+mj-lt"/>
              </a:rPr>
              <a:t>avqust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, 2019 - may, 2021)</a:t>
            </a:r>
          </a:p>
        </p:txBody>
      </p:sp>
    </p:spTree>
    <p:extLst>
      <p:ext uri="{BB962C8B-B14F-4D97-AF65-F5344CB8AC3E}">
        <p14:creationId xmlns:p14="http://schemas.microsoft.com/office/powerpoint/2010/main" val="417839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0FC3-FFD2-3F40-A831-750CBB13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8062"/>
            <a:ext cx="10058400" cy="978408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cap="none" dirty="0" err="1"/>
              <a:t>Pasiyentlərin</a:t>
            </a:r>
            <a:r>
              <a:rPr lang="en-US" altLang="en-US" sz="3200" b="1" cap="none" dirty="0"/>
              <a:t> </a:t>
            </a:r>
            <a:r>
              <a:rPr lang="en-US" altLang="en-US" sz="3200" b="1" cap="none" dirty="0" err="1"/>
              <a:t>demoqrafik</a:t>
            </a:r>
            <a:r>
              <a:rPr lang="en-US" altLang="en-US" sz="3200" b="1" cap="none" dirty="0"/>
              <a:t> </a:t>
            </a:r>
            <a:r>
              <a:rPr lang="en-US" altLang="en-US" sz="3200" b="1" cap="none" dirty="0" err="1"/>
              <a:t>xarakteristikası</a:t>
            </a:r>
            <a:r>
              <a:rPr lang="en-US" altLang="en-US" sz="3200" b="1" cap="none" dirty="0"/>
              <a:t> </a:t>
            </a:r>
            <a:r>
              <a:rPr lang="en-US" altLang="en-US" sz="3200" b="1" cap="none" dirty="0" err="1"/>
              <a:t>və</a:t>
            </a:r>
            <a:r>
              <a:rPr lang="en-US" altLang="en-US" sz="3200" b="1" cap="none" dirty="0"/>
              <a:t> </a:t>
            </a:r>
            <a:r>
              <a:rPr lang="en-US" altLang="en-US" sz="3200" b="1" cap="none" dirty="0" err="1"/>
              <a:t>xəstəlik</a:t>
            </a:r>
            <a:r>
              <a:rPr lang="en-US" altLang="en-US" sz="3200" b="1" cap="none" dirty="0"/>
              <a:t> </a:t>
            </a:r>
            <a:r>
              <a:rPr lang="en-US" altLang="en-US" sz="3200" b="1" cap="none" dirty="0" err="1"/>
              <a:t>kateqoriyaları</a:t>
            </a:r>
            <a:r>
              <a:rPr lang="en-US" altLang="en-US" sz="3200" b="1" cap="none" dirty="0"/>
              <a:t> (n=687)</a:t>
            </a:r>
            <a:endParaRPr lang="en-US" sz="3200" b="1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FD6BBB-59A0-7C46-872D-1FAE4ACD3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562550"/>
              </p:ext>
            </p:extLst>
          </p:nvPr>
        </p:nvGraphicFramePr>
        <p:xfrm>
          <a:off x="1069848" y="1463040"/>
          <a:ext cx="10302240" cy="3818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725">
                  <a:extLst>
                    <a:ext uri="{9D8B030D-6E8A-4147-A177-3AD203B41FA5}">
                      <a16:colId xmlns:a16="http://schemas.microsoft.com/office/drawing/2014/main" val="3008007148"/>
                    </a:ext>
                  </a:extLst>
                </a:gridCol>
                <a:gridCol w="1896632">
                  <a:extLst>
                    <a:ext uri="{9D8B030D-6E8A-4147-A177-3AD203B41FA5}">
                      <a16:colId xmlns:a16="http://schemas.microsoft.com/office/drawing/2014/main" val="1674375915"/>
                    </a:ext>
                  </a:extLst>
                </a:gridCol>
                <a:gridCol w="2010767">
                  <a:extLst>
                    <a:ext uri="{9D8B030D-6E8A-4147-A177-3AD203B41FA5}">
                      <a16:colId xmlns:a16="http://schemas.microsoft.com/office/drawing/2014/main" val="3873597767"/>
                    </a:ext>
                  </a:extLst>
                </a:gridCol>
                <a:gridCol w="1992863">
                  <a:extLst>
                    <a:ext uri="{9D8B030D-6E8A-4147-A177-3AD203B41FA5}">
                      <a16:colId xmlns:a16="http://schemas.microsoft.com/office/drawing/2014/main" val="3937388115"/>
                    </a:ext>
                  </a:extLst>
                </a:gridCol>
                <a:gridCol w="1874253">
                  <a:extLst>
                    <a:ext uri="{9D8B030D-6E8A-4147-A177-3AD203B41FA5}">
                      <a16:colId xmlns:a16="http://schemas.microsoft.com/office/drawing/2014/main" val="1271784275"/>
                    </a:ext>
                  </a:extLst>
                </a:gridCol>
              </a:tblGrid>
              <a:tr h="745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 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n=687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 err="1">
                          <a:effectLst/>
                        </a:rPr>
                        <a:t>Qadın</a:t>
                      </a:r>
                      <a:r>
                        <a:rPr lang="en-IE" sz="20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n=171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 err="1">
                          <a:effectLst/>
                        </a:rPr>
                        <a:t>Kişi</a:t>
                      </a:r>
                      <a:r>
                        <a:rPr lang="en-IE" sz="20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n=516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p value* 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509323"/>
                  </a:ext>
                </a:extLst>
              </a:tr>
              <a:tr h="3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 err="1">
                          <a:effectLst/>
                        </a:rPr>
                        <a:t>Yaş</a:t>
                      </a:r>
                      <a:r>
                        <a:rPr lang="en-IE" sz="2000" b="1" dirty="0">
                          <a:effectLst/>
                        </a:rPr>
                        <a:t> (</a:t>
                      </a:r>
                      <a:r>
                        <a:rPr lang="en-IE" sz="2000" b="1" dirty="0" err="1">
                          <a:effectLst/>
                        </a:rPr>
                        <a:t>illər</a:t>
                      </a:r>
                      <a:r>
                        <a:rPr lang="en-IE" sz="2000" b="1" dirty="0">
                          <a:effectLst/>
                        </a:rPr>
                        <a:t>)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>
                          <a:effectLst/>
                        </a:rPr>
                        <a:t>59.6±9.58</a:t>
                      </a:r>
                      <a:endParaRPr lang="en-IE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62.4±8.9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58.6±9.6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&lt;0.0001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925872"/>
                  </a:ext>
                </a:extLst>
              </a:tr>
              <a:tr h="38803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KAX </a:t>
                      </a:r>
                      <a:r>
                        <a:rPr lang="en-IE" sz="2000" b="1" dirty="0" err="1">
                          <a:effectLst/>
                        </a:rPr>
                        <a:t>kateqoriyası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7883"/>
                  </a:ext>
                </a:extLst>
              </a:tr>
              <a:tr h="3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CABG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153 (22.3%)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41 (24%)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112 (22%)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&gt;0.05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264541"/>
                  </a:ext>
                </a:extLst>
              </a:tr>
              <a:tr h="3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PCI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351 (51.1%)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71 (42%)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280 (54%)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chemeClr val="accent1"/>
                          </a:solidFill>
                          <a:effectLst/>
                        </a:rPr>
                        <a:t>0.004</a:t>
                      </a:r>
                      <a:endParaRPr lang="en-IE" sz="2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925079"/>
                  </a:ext>
                </a:extLst>
              </a:tr>
              <a:tr h="37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ACS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172 (25.0%)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27 (16%)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145 (28%)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chemeClr val="accent1"/>
                          </a:solidFill>
                          <a:effectLst/>
                        </a:rPr>
                        <a:t>0.001</a:t>
                      </a:r>
                      <a:endParaRPr lang="en-IE" sz="2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345094"/>
                  </a:ext>
                </a:extLst>
              </a:tr>
              <a:tr h="3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SAP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249 (36.2%)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82 (48%)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167 (32%)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chemeClr val="accent1"/>
                          </a:solidFill>
                          <a:effectLst/>
                        </a:rPr>
                        <a:t>0.0002</a:t>
                      </a:r>
                      <a:endParaRPr lang="en-IE" sz="2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905674"/>
                  </a:ext>
                </a:extLst>
              </a:tr>
              <a:tr h="3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HA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271 (39.4%)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68 (40%)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203 (39%)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&gt;0.05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61706"/>
                  </a:ext>
                </a:extLst>
              </a:tr>
              <a:tr h="37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CR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104 (15.1%)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19 (11.1%)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</a:rPr>
                        <a:t>85 (16.5%)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035" algn="ctr">
                        <a:spcAft>
                          <a:spcPts val="0"/>
                        </a:spcAft>
                      </a:pPr>
                      <a:r>
                        <a:rPr lang="en-IE" sz="2000" b="1" dirty="0">
                          <a:effectLst/>
                        </a:rPr>
                        <a:t>&gt;0.05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0798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7BBC2B4-9986-604A-B57A-0B61325B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49" y="5407910"/>
            <a:ext cx="112105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CABG: coronary artery bypass surgery; PCI: percutaneous coronary intervention; ACS: acute coronary syndrome; SAP: stable angina pectoris; HA-hospital admission; CR - cardiac rehabilitation. p value&lt;0.05* - demonstrates differences by sex.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C024-388F-554E-8C1C-C0713C0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6408"/>
            <a:ext cx="10058400" cy="576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US" sz="3600" b="1" cap="none" dirty="0" err="1"/>
              <a:t>Kardiovaskulyar</a:t>
            </a:r>
            <a:r>
              <a:rPr lang="en-US" altLang="en-US" sz="3600" b="1" cap="none" dirty="0"/>
              <a:t> risk </a:t>
            </a:r>
            <a:r>
              <a:rPr lang="en-US" altLang="en-US" sz="3600" b="1" cap="none" dirty="0" err="1"/>
              <a:t>amillərinin</a:t>
            </a:r>
            <a:r>
              <a:rPr lang="en-US" altLang="en-US" sz="3600" b="1" cap="none" dirty="0"/>
              <a:t> </a:t>
            </a:r>
            <a:r>
              <a:rPr lang="en-US" altLang="en-US" sz="3600" b="1" cap="none" dirty="0" err="1"/>
              <a:t>stratifikasiyası</a:t>
            </a:r>
            <a:endParaRPr lang="en-US" sz="3600" b="1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5ECEFF-3838-4A41-ACD1-69F41DFA6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32072"/>
              </p:ext>
            </p:extLst>
          </p:nvPr>
        </p:nvGraphicFramePr>
        <p:xfrm>
          <a:off x="752355" y="905745"/>
          <a:ext cx="10375895" cy="5294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101">
                  <a:extLst>
                    <a:ext uri="{9D8B030D-6E8A-4147-A177-3AD203B41FA5}">
                      <a16:colId xmlns:a16="http://schemas.microsoft.com/office/drawing/2014/main" val="2752592847"/>
                    </a:ext>
                  </a:extLst>
                </a:gridCol>
                <a:gridCol w="2051134">
                  <a:extLst>
                    <a:ext uri="{9D8B030D-6E8A-4147-A177-3AD203B41FA5}">
                      <a16:colId xmlns:a16="http://schemas.microsoft.com/office/drawing/2014/main" val="682470651"/>
                    </a:ext>
                  </a:extLst>
                </a:gridCol>
                <a:gridCol w="2056700">
                  <a:extLst>
                    <a:ext uri="{9D8B030D-6E8A-4147-A177-3AD203B41FA5}">
                      <a16:colId xmlns:a16="http://schemas.microsoft.com/office/drawing/2014/main" val="3366065997"/>
                    </a:ext>
                  </a:extLst>
                </a:gridCol>
                <a:gridCol w="1886421">
                  <a:extLst>
                    <a:ext uri="{9D8B030D-6E8A-4147-A177-3AD203B41FA5}">
                      <a16:colId xmlns:a16="http://schemas.microsoft.com/office/drawing/2014/main" val="3306822589"/>
                    </a:ext>
                  </a:extLst>
                </a:gridCol>
                <a:gridCol w="1414539">
                  <a:extLst>
                    <a:ext uri="{9D8B030D-6E8A-4147-A177-3AD203B41FA5}">
                      <a16:colId xmlns:a16="http://schemas.microsoft.com/office/drawing/2014/main" val="2953189825"/>
                    </a:ext>
                  </a:extLst>
                </a:gridCol>
              </a:tblGrid>
              <a:tr h="357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 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Total (n=687)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Q (n=171)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K (n=516)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p value*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842778"/>
                  </a:ext>
                </a:extLst>
              </a:tr>
              <a:tr h="2151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Tütünçəkmə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76129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Hazırda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çəkir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169 (24.6%)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 (1.8%)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166 (32%)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&lt;0.00001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25795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Keçmişdə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çəkib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169 (24.6%)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 (1.2%)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167 (32%)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&lt;0.00001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025651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Heç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vaxt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çəkməyib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314 (45.7%)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165 (96.5%)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149 (29%)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&lt;0.00001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920884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Məlum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deyil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35 (5.1%)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 (0.6%)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34 (7%)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 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89250"/>
                  </a:ext>
                </a:extLst>
              </a:tr>
              <a:tr h="2151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Fiziki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aktivlik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40240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Aşağı</a:t>
                      </a:r>
                      <a:r>
                        <a:rPr lang="en-IE" sz="1800" b="1" dirty="0">
                          <a:effectLst/>
                        </a:rPr>
                        <a:t>*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223 (32.5%)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650" algn="l"/>
                        </a:tabLst>
                      </a:pPr>
                      <a:r>
                        <a:rPr lang="en-IE" sz="1800" b="1">
                          <a:effectLst/>
                        </a:rPr>
                        <a:t>66 (38.6%)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157 (30.4%)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830053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Orta</a:t>
                      </a:r>
                      <a:r>
                        <a:rPr lang="en-IE" sz="1800" b="1" dirty="0">
                          <a:effectLst/>
                        </a:rPr>
                        <a:t> **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324 (47.2%)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650" algn="l"/>
                        </a:tabLst>
                      </a:pPr>
                      <a:r>
                        <a:rPr lang="en-IE" sz="1800" b="1">
                          <a:effectLst/>
                        </a:rPr>
                        <a:t>74 (43.3%)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250 (48.4%)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195721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Yuxarı</a:t>
                      </a:r>
                      <a:r>
                        <a:rPr lang="en-IE" sz="1800" b="1" dirty="0">
                          <a:effectLst/>
                        </a:rPr>
                        <a:t>***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82 (11.9%)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19 (11.1%)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63 (12.2%)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040200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Məlum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deyil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58 (8.4%)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12 (7.02%)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46 (8.9%)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 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266400"/>
                  </a:ext>
                </a:extLst>
              </a:tr>
              <a:tr h="2151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Erkən</a:t>
                      </a:r>
                      <a:r>
                        <a:rPr lang="en-IE" sz="1800" b="1" dirty="0">
                          <a:effectLst/>
                        </a:rPr>
                        <a:t> ÜDX -</a:t>
                      </a:r>
                      <a:r>
                        <a:rPr lang="en-IE" sz="1800" b="1" dirty="0" err="1">
                          <a:effectLst/>
                        </a:rPr>
                        <a:t>nə</a:t>
                      </a:r>
                      <a:r>
                        <a:rPr lang="en-IE" sz="1800" b="1" dirty="0">
                          <a:effectLst/>
                        </a:rPr>
                        <a:t> aid </a:t>
                      </a:r>
                      <a:r>
                        <a:rPr lang="en-IE" sz="1800" b="1" dirty="0" err="1">
                          <a:effectLst/>
                        </a:rPr>
                        <a:t>ailə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anamnezi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9037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Bəli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265 (38.6%)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58 (33.9%)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207 (40.1%)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447617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Yox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355 (51.7%)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96 (56.1%)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259 (50.2%)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907082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Məlum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deyil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67 (9.8%)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17 (9.9%)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50 (9.7%)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 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808813"/>
                  </a:ext>
                </a:extLst>
              </a:tr>
              <a:tr h="2151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Anamnezində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olan</a:t>
                      </a:r>
                      <a:r>
                        <a:rPr lang="en-IE" sz="1800" b="1" dirty="0">
                          <a:effectLst/>
                        </a:rPr>
                        <a:t> </a:t>
                      </a:r>
                      <a:r>
                        <a:rPr lang="en-IE" sz="1800" b="1" dirty="0" err="1">
                          <a:effectLst/>
                        </a:rPr>
                        <a:t>xəstəliklər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77613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Arterial </a:t>
                      </a:r>
                      <a:r>
                        <a:rPr lang="en-IE" sz="1800" b="1" dirty="0" err="1">
                          <a:effectLst/>
                        </a:rPr>
                        <a:t>hipertenziya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537 (78.2%)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142 (83%)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395 (76.6%)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539046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Dislipidaemiya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255 (37.1%)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60 (35.1%)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195 (37.8%)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&gt;0.05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4947471"/>
                  </a:ext>
                </a:extLst>
              </a:tr>
              <a:tr h="215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 err="1">
                          <a:effectLst/>
                        </a:rPr>
                        <a:t>Diabet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310 (45.1%)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95 (55.6%)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</a:rPr>
                        <a:t>215 (41.7%)</a:t>
                      </a:r>
                      <a:endParaRPr lang="en-IE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</a:rPr>
                        <a:t>0.002</a:t>
                      </a:r>
                      <a:endParaRPr lang="en-I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69774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779F4FB-F130-7745-846E-F53489FC89E3}"/>
              </a:ext>
            </a:extLst>
          </p:cNvPr>
          <p:cNvSpPr/>
          <p:nvPr/>
        </p:nvSpPr>
        <p:spPr>
          <a:xfrm>
            <a:off x="929640" y="6320945"/>
            <a:ext cx="10338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*-&lt;30 </a:t>
            </a:r>
            <a:r>
              <a:rPr lang="en-IE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dəq</a:t>
            </a: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**-30 </a:t>
            </a:r>
            <a:r>
              <a:rPr lang="en-IE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dəq</a:t>
            </a: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3-5 </a:t>
            </a:r>
            <a:r>
              <a:rPr lang="en-IE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Dəfə</a:t>
            </a: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IE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həftə</a:t>
            </a: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***-&gt;30 </a:t>
            </a:r>
            <a:r>
              <a:rPr lang="en-IE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dəq</a:t>
            </a:r>
            <a:r>
              <a:rPr lang="en-IE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IE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value&lt;0.05* </a:t>
            </a:r>
            <a:endParaRPr lang="en-IE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E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E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5AA4-6EE3-D148-B82F-25223744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191515"/>
            <a:ext cx="11094720" cy="600965"/>
          </a:xfrm>
        </p:spPr>
        <p:txBody>
          <a:bodyPr>
            <a:noAutofit/>
          </a:bodyPr>
          <a:lstStyle/>
          <a:p>
            <a:pPr algn="ctr"/>
            <a:r>
              <a:rPr lang="en-IE" sz="3200" b="1" cap="none" dirty="0"/>
              <a:t>KLİNİK ÖLÇÜLMƏLƏR VƏ LABORATOR NƏTİCƏLƏR</a:t>
            </a:r>
            <a:endParaRPr lang="en-US" sz="3200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39D0A2-BDBE-E647-A63C-8E435CFE1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94249"/>
              </p:ext>
            </p:extLst>
          </p:nvPr>
        </p:nvGraphicFramePr>
        <p:xfrm>
          <a:off x="585216" y="901699"/>
          <a:ext cx="10730484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9949">
                  <a:extLst>
                    <a:ext uri="{9D8B030D-6E8A-4147-A177-3AD203B41FA5}">
                      <a16:colId xmlns:a16="http://schemas.microsoft.com/office/drawing/2014/main" val="1076312716"/>
                    </a:ext>
                  </a:extLst>
                </a:gridCol>
                <a:gridCol w="2453832">
                  <a:extLst>
                    <a:ext uri="{9D8B030D-6E8A-4147-A177-3AD203B41FA5}">
                      <a16:colId xmlns:a16="http://schemas.microsoft.com/office/drawing/2014/main" val="1401698672"/>
                    </a:ext>
                  </a:extLst>
                </a:gridCol>
                <a:gridCol w="2013995">
                  <a:extLst>
                    <a:ext uri="{9D8B030D-6E8A-4147-A177-3AD203B41FA5}">
                      <a16:colId xmlns:a16="http://schemas.microsoft.com/office/drawing/2014/main" val="3038121968"/>
                    </a:ext>
                  </a:extLst>
                </a:gridCol>
                <a:gridCol w="1957119">
                  <a:extLst>
                    <a:ext uri="{9D8B030D-6E8A-4147-A177-3AD203B41FA5}">
                      <a16:colId xmlns:a16="http://schemas.microsoft.com/office/drawing/2014/main" val="2030976473"/>
                    </a:ext>
                  </a:extLst>
                </a:gridCol>
                <a:gridCol w="1765589">
                  <a:extLst>
                    <a:ext uri="{9D8B030D-6E8A-4147-A177-3AD203B41FA5}">
                      <a16:colId xmlns:a16="http://schemas.microsoft.com/office/drawing/2014/main" val="3421645358"/>
                    </a:ext>
                  </a:extLst>
                </a:gridCol>
              </a:tblGrid>
              <a:tr h="1780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SİSTOLİK AT (mmHg)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Total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Q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p value*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960797517"/>
                  </a:ext>
                </a:extLst>
              </a:tr>
              <a:tr h="17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n=663</a:t>
                      </a:r>
                      <a:endParaRPr lang="en-IE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n=164</a:t>
                      </a:r>
                      <a:endParaRPr lang="en-IE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n=499</a:t>
                      </a:r>
                      <a:endParaRPr lang="en-IE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41543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138.4 (18.9)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142.4 (1.4)</a:t>
                      </a:r>
                      <a:endParaRPr lang="en-IE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137.1 (1</a:t>
                      </a:r>
                      <a:r>
                        <a:rPr lang="en-GB" sz="1600" b="1" dirty="0">
                          <a:effectLst/>
                          <a:latin typeface="+mn-lt"/>
                        </a:rPr>
                        <a:t>7.9)</a:t>
                      </a:r>
                      <a:endParaRPr lang="en-IE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0.004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ctr"/>
                </a:tc>
                <a:extLst>
                  <a:ext uri="{0D108BD9-81ED-4DB2-BD59-A6C34878D82A}">
                    <a16:rowId xmlns:a16="http://schemas.microsoft.com/office/drawing/2014/main" val="2081466528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DİASTOLİK AT (mmHg)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n=658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n=162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n=496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1040634606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82.9 (10.7)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82.7 (</a:t>
                      </a:r>
                      <a:r>
                        <a:rPr lang="en-GB" sz="1600" b="1" dirty="0">
                          <a:effectLst/>
                          <a:latin typeface="+mn-lt"/>
                        </a:rPr>
                        <a:t>11.5)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82.8 (10.4)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822316308"/>
                  </a:ext>
                </a:extLst>
              </a:tr>
              <a:tr h="156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ÜVS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n=649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n=156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n=493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452578234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77.6 (12.7)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78.5 (12.0)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77.3 (12.9)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25530572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BMI (kg/m</a:t>
                      </a:r>
                      <a:r>
                        <a:rPr lang="en-IE" sz="16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n=216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n=50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n=166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420908984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28.4 (3.02)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29.6 (3.4)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</a:rPr>
                        <a:t>28 (2.8)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0.002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690266505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BEL ÇEVRƏSİ (cm)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n=30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n=17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420382725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101 (12.9)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100.8 (15.2)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101.0 (11.3)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166765598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TC (mg/</a:t>
                      </a:r>
                      <a:r>
                        <a:rPr lang="en-IE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n=347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n=86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n=261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1873056030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193.9 (52.4)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200.4 (50.7)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192.3 (53)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172971927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LDL-C (mg/</a:t>
                      </a:r>
                      <a:r>
                        <a:rPr lang="en-IE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n=371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n=101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n=270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1089627422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111.2 (49.6)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118.3 (49.7)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108.6 (49.3)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1728908615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HDL-C (mg/</a:t>
                      </a:r>
                      <a:r>
                        <a:rPr lang="en-IE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n=185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n=50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n=135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479241596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53.4 (13.8)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54.4 (13.1)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53 (14.1)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1321766139"/>
                  </a:ext>
                </a:extLst>
              </a:tr>
              <a:tr h="156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TG (mg/</a:t>
                      </a:r>
                      <a:r>
                        <a:rPr lang="en-IE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n=367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n=93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n=274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194543199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161.0 (76.0)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169.8 (77.8)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158 (75.4)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&gt;0.05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2599392133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QLÜKOZA  (mg/</a:t>
                      </a:r>
                      <a:r>
                        <a:rPr lang="en-IE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n=277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n=73</a:t>
                      </a: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</a:t>
                      </a: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362632565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146.7(71.5)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162.7 (79.9)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141 (67.5)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0.04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750332348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HbA1c (%)</a:t>
                      </a: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n=137</a:t>
                      </a: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</a:t>
                      </a: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</a:t>
                      </a:r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IE" sz="16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 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959998644"/>
                  </a:ext>
                </a:extLst>
              </a:tr>
              <a:tr h="1780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I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>
                          <a:effectLst/>
                          <a:latin typeface="+mn-lt"/>
                        </a:rPr>
                        <a:t>7.71 (1.72)</a:t>
                      </a:r>
                      <a:endParaRPr lang="en-IE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8.1 (2.0)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7.5 (1.5)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+mn-lt"/>
                        </a:rPr>
                        <a:t>&gt;0.05</a:t>
                      </a:r>
                      <a:endParaRPr lang="en-IE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0" marR="64080" marT="0" marB="0"/>
                </a:tc>
                <a:extLst>
                  <a:ext uri="{0D108BD9-81ED-4DB2-BD59-A6C34878D82A}">
                    <a16:rowId xmlns:a16="http://schemas.microsoft.com/office/drawing/2014/main" val="389019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02A6-8542-E148-8E98-78E3B066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79704"/>
            <a:ext cx="10058400" cy="819912"/>
          </a:xfrm>
        </p:spPr>
        <p:txBody>
          <a:bodyPr>
            <a:normAutofit/>
          </a:bodyPr>
          <a:lstStyle/>
          <a:p>
            <a:pPr algn="ctr"/>
            <a:r>
              <a:rPr lang="en-IE" sz="3200" b="1" dirty="0"/>
              <a:t>MÜALİCƏ </a:t>
            </a:r>
            <a:r>
              <a:rPr lang="en-IE" sz="3200" b="1" dirty="0" err="1"/>
              <a:t>HƏDƏFLƏRİnə</a:t>
            </a:r>
            <a:r>
              <a:rPr lang="en-IE" sz="3200" b="1" dirty="0"/>
              <a:t> </a:t>
            </a:r>
            <a:r>
              <a:rPr lang="en-IE" sz="3200" b="1" dirty="0" err="1"/>
              <a:t>çatma</a:t>
            </a:r>
            <a:r>
              <a:rPr lang="en-IE" sz="3200" b="1" dirty="0"/>
              <a:t> (%)</a:t>
            </a:r>
            <a:r>
              <a:rPr lang="en-IE" sz="3200" dirty="0"/>
              <a:t> 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F666AB-EFC8-9645-8DC0-36C894A18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512662"/>
              </p:ext>
            </p:extLst>
          </p:nvPr>
        </p:nvGraphicFramePr>
        <p:xfrm>
          <a:off x="914400" y="1719072"/>
          <a:ext cx="10213848" cy="3071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14647352"/>
                    </a:ext>
                  </a:extLst>
                </a:gridCol>
                <a:gridCol w="1421819">
                  <a:extLst>
                    <a:ext uri="{9D8B030D-6E8A-4147-A177-3AD203B41FA5}">
                      <a16:colId xmlns:a16="http://schemas.microsoft.com/office/drawing/2014/main" val="3189113834"/>
                    </a:ext>
                  </a:extLst>
                </a:gridCol>
                <a:gridCol w="1796273">
                  <a:extLst>
                    <a:ext uri="{9D8B030D-6E8A-4147-A177-3AD203B41FA5}">
                      <a16:colId xmlns:a16="http://schemas.microsoft.com/office/drawing/2014/main" val="4259381519"/>
                    </a:ext>
                  </a:extLst>
                </a:gridCol>
                <a:gridCol w="1652147">
                  <a:extLst>
                    <a:ext uri="{9D8B030D-6E8A-4147-A177-3AD203B41FA5}">
                      <a16:colId xmlns:a16="http://schemas.microsoft.com/office/drawing/2014/main" val="3090087778"/>
                    </a:ext>
                  </a:extLst>
                </a:gridCol>
                <a:gridCol w="1807929">
                  <a:extLst>
                    <a:ext uri="{9D8B030D-6E8A-4147-A177-3AD203B41FA5}">
                      <a16:colId xmlns:a16="http://schemas.microsoft.com/office/drawing/2014/main" val="2256222715"/>
                    </a:ext>
                  </a:extLst>
                </a:gridCol>
              </a:tblGrid>
              <a:tr h="45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 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Total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Female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Male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p value*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606238"/>
                  </a:ext>
                </a:extLst>
              </a:tr>
              <a:tr h="45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</a:rPr>
                        <a:t>SAT&lt;140 mmHg</a:t>
                      </a:r>
                      <a:endParaRPr lang="en-I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51.4%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45.1%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53.5%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&gt; 0.05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529444"/>
                  </a:ext>
                </a:extLst>
              </a:tr>
              <a:tr h="39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</a:rPr>
                        <a:t>DAT&lt;90 mmHg</a:t>
                      </a:r>
                      <a:endParaRPr lang="en-I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65.0%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65.4%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65.6%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&gt; 0.05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23431"/>
                  </a:ext>
                </a:extLst>
              </a:tr>
              <a:tr h="45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LDL-C &lt;100 mg/dL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49.3%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45.5%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50.7%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&gt; 0.05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545067"/>
                  </a:ext>
                </a:extLst>
              </a:tr>
              <a:tr h="45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LDL-C &lt;70 mg/dL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23.7%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17.8%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25.9%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&gt; 0.05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38656"/>
                  </a:ext>
                </a:extLst>
              </a:tr>
              <a:tr h="45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 err="1">
                          <a:effectLst/>
                        </a:rPr>
                        <a:t>Qlükoza</a:t>
                      </a:r>
                      <a:r>
                        <a:rPr lang="en-IE" sz="2400" b="1" dirty="0">
                          <a:effectLst/>
                        </a:rPr>
                        <a:t> &lt; 7 mmol/l  </a:t>
                      </a:r>
                      <a:endParaRPr lang="en-I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53.0%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43.8%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55.9%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= 0.05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034143"/>
                  </a:ext>
                </a:extLst>
              </a:tr>
              <a:tr h="39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HbA1c &lt; 7%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39.4%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29.5%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</a:rPr>
                        <a:t>44.1%</a:t>
                      </a:r>
                      <a:endParaRPr lang="en-IE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</a:rPr>
                        <a:t>&gt; 0.05</a:t>
                      </a:r>
                      <a:endParaRPr lang="en-I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83676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3744663-CEE5-DE4B-AF7F-EA2C2674B28F}"/>
              </a:ext>
            </a:extLst>
          </p:cNvPr>
          <p:cNvSpPr/>
          <p:nvPr/>
        </p:nvSpPr>
        <p:spPr>
          <a:xfrm>
            <a:off x="694944" y="5332583"/>
            <a:ext cx="1076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I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I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value&lt;0.05* </a:t>
            </a:r>
            <a:endParaRPr lang="en-I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5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E58A95-8C34-CD4B-B107-1D7B6166F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17652"/>
              </p:ext>
            </p:extLst>
          </p:nvPr>
        </p:nvGraphicFramePr>
        <p:xfrm>
          <a:off x="1289431" y="219456"/>
          <a:ext cx="1005840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44B3CB-12E1-A24D-A5DF-3A48AED29719}"/>
              </a:ext>
            </a:extLst>
          </p:cNvPr>
          <p:cNvSpPr/>
          <p:nvPr/>
        </p:nvSpPr>
        <p:spPr>
          <a:xfrm>
            <a:off x="1289431" y="5107091"/>
            <a:ext cx="10058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lifestyle targets and cardiovascular health index score categories  in patients with known coronary artery disease (%). N/</a:t>
            </a:r>
            <a:r>
              <a:rPr lang="en-IE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ExS</a:t>
            </a:r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Non/ex-smoker; A-PA - Adequate physical activity; N-BMI - Normal Body Mass Index; OW- overweight; OB - obesity; </a:t>
            </a:r>
          </a:p>
          <a:p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CHIS - Cardiovascular Health Index Score categories: P- Poor, IM - Intermediate, G- Good. </a:t>
            </a:r>
          </a:p>
          <a:p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*p value &lt; 0.00001; </a:t>
            </a:r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</a:t>
            </a:r>
            <a:r>
              <a:rPr lang="en-IE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 value &lt; 0.05.</a:t>
            </a:r>
            <a:r>
              <a:rPr lang="en-IE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49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2CC2-2090-9241-B57C-6DA5A485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832"/>
            <a:ext cx="10058400" cy="785368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</a:rPr>
              <a:t>NƏTİCƏ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71E6-343D-D342-B79B-039FB159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965200"/>
            <a:ext cx="11572748" cy="5791200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Tədqiqatımız</a:t>
            </a:r>
            <a:r>
              <a:rPr lang="en-GB" sz="2400" b="1" dirty="0"/>
              <a:t> </a:t>
            </a:r>
            <a:r>
              <a:rPr lang="en-GB" sz="2800" b="1" dirty="0" err="1"/>
              <a:t>ürək-damar</a:t>
            </a:r>
            <a:r>
              <a:rPr lang="en-GB" sz="2400" b="1" dirty="0"/>
              <a:t> risk </a:t>
            </a:r>
            <a:r>
              <a:rPr lang="en-GB" sz="2400" b="1" dirty="0" err="1"/>
              <a:t>faktorlarına</a:t>
            </a:r>
            <a:r>
              <a:rPr lang="en-GB" sz="2400" b="1" dirty="0"/>
              <a:t> </a:t>
            </a:r>
            <a:r>
              <a:rPr lang="en-GB" sz="2400" b="1" dirty="0" err="1"/>
              <a:t>nəzarəti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ÜDX </a:t>
            </a:r>
            <a:r>
              <a:rPr lang="en-GB" sz="2400" b="1" dirty="0" err="1"/>
              <a:t>olan</a:t>
            </a:r>
            <a:r>
              <a:rPr lang="en-GB" sz="2400" b="1" dirty="0"/>
              <a:t> </a:t>
            </a:r>
            <a:r>
              <a:rPr lang="en-GB" sz="2400" b="1" dirty="0" err="1"/>
              <a:t>xəstələrdə</a:t>
            </a:r>
            <a:r>
              <a:rPr lang="en-GB" sz="2400" b="1" dirty="0"/>
              <a:t> CVD-</a:t>
            </a:r>
            <a:r>
              <a:rPr lang="en-GB" sz="2400" b="1" dirty="0" err="1"/>
              <a:t>nin</a:t>
            </a:r>
            <a:r>
              <a:rPr lang="en-GB" sz="2400" b="1" dirty="0"/>
              <a:t> </a:t>
            </a:r>
            <a:r>
              <a:rPr lang="en-GB" sz="2400" b="1" dirty="0" err="1"/>
              <a:t>qarşısının</a:t>
            </a:r>
            <a:r>
              <a:rPr lang="en-GB" sz="2400" b="1" dirty="0"/>
              <a:t> </a:t>
            </a:r>
            <a:r>
              <a:rPr lang="en-GB" sz="2400" b="1" dirty="0" err="1"/>
              <a:t>alınması</a:t>
            </a:r>
            <a:r>
              <a:rPr lang="en-GB" sz="2400" b="1" dirty="0"/>
              <a:t> </a:t>
            </a:r>
            <a:r>
              <a:rPr lang="en-GB" sz="2400" b="1" dirty="0" err="1"/>
              <a:t>üzrə</a:t>
            </a:r>
            <a:r>
              <a:rPr lang="en-GB" sz="2400" b="1" dirty="0"/>
              <a:t> </a:t>
            </a:r>
            <a:r>
              <a:rPr lang="en-GB" sz="2400" b="1" dirty="0" err="1"/>
              <a:t>klinik</a:t>
            </a:r>
            <a:r>
              <a:rPr lang="en-GB" sz="2400" b="1" dirty="0"/>
              <a:t> </a:t>
            </a:r>
            <a:r>
              <a:rPr lang="en-GB" sz="2400" b="1" dirty="0" err="1"/>
              <a:t>təlimatlarla</a:t>
            </a:r>
            <a:r>
              <a:rPr lang="en-GB" sz="2400" b="1" dirty="0"/>
              <a:t> </a:t>
            </a:r>
            <a:r>
              <a:rPr lang="en-GB" sz="2400" b="1" dirty="0" err="1"/>
              <a:t>tövsiyə</a:t>
            </a:r>
            <a:r>
              <a:rPr lang="en-GB" sz="2400" b="1" dirty="0"/>
              <a:t> </a:t>
            </a:r>
            <a:r>
              <a:rPr lang="en-GB" sz="2400" b="1" dirty="0" err="1"/>
              <a:t>olunan</a:t>
            </a:r>
            <a:r>
              <a:rPr lang="en-GB" sz="2400" b="1" dirty="0"/>
              <a:t> </a:t>
            </a:r>
            <a:r>
              <a:rPr lang="en-GB" sz="2400" b="1" dirty="0" err="1"/>
              <a:t>həyat</a:t>
            </a:r>
            <a:r>
              <a:rPr lang="en-GB" sz="2400" b="1" dirty="0"/>
              <a:t> </a:t>
            </a:r>
            <a:r>
              <a:rPr lang="en-GB" sz="2400" b="1" dirty="0" err="1"/>
              <a:t>tərzi</a:t>
            </a:r>
            <a:r>
              <a:rPr lang="en-GB" sz="2400" b="1" dirty="0"/>
              <a:t> </a:t>
            </a:r>
            <a:r>
              <a:rPr lang="en-GB" sz="2400" b="1" dirty="0" err="1"/>
              <a:t>dəyişikliklərinin</a:t>
            </a:r>
            <a:r>
              <a:rPr lang="en-GB" sz="2400" b="1" dirty="0"/>
              <a:t> </a:t>
            </a:r>
            <a:r>
              <a:rPr lang="en-GB" sz="2400" b="1" dirty="0" err="1"/>
              <a:t>qeyri-qənaətbəxş</a:t>
            </a:r>
            <a:r>
              <a:rPr lang="en-GB" sz="2400" b="1" dirty="0"/>
              <a:t> </a:t>
            </a:r>
            <a:r>
              <a:rPr lang="en-GB" sz="2400" b="1" dirty="0" err="1"/>
              <a:t>olduğunu</a:t>
            </a:r>
            <a:r>
              <a:rPr lang="en-GB" sz="2400" b="1" dirty="0"/>
              <a:t> </a:t>
            </a:r>
            <a:r>
              <a:rPr lang="en-GB" sz="2400" b="1" dirty="0" err="1"/>
              <a:t>nümayiş</a:t>
            </a:r>
            <a:r>
              <a:rPr lang="en-GB" sz="2400" b="1" dirty="0"/>
              <a:t> </a:t>
            </a:r>
            <a:r>
              <a:rPr lang="en-GB" sz="2400" b="1" dirty="0" err="1"/>
              <a:t>etdirdi</a:t>
            </a:r>
            <a:r>
              <a:rPr lang="en-GB" sz="2400" b="1" dirty="0"/>
              <a:t>. </a:t>
            </a:r>
          </a:p>
          <a:p>
            <a:r>
              <a:rPr lang="en-GB" sz="2400" b="1" dirty="0" err="1"/>
              <a:t>Ürək</a:t>
            </a:r>
            <a:r>
              <a:rPr lang="en-GB" sz="2400" b="1" dirty="0"/>
              <a:t> </a:t>
            </a:r>
            <a:r>
              <a:rPr lang="en-GB" sz="2400" b="1" dirty="0" err="1"/>
              <a:t>reabilitasiya</a:t>
            </a:r>
            <a:r>
              <a:rPr lang="en-GB" sz="2400" b="1" dirty="0"/>
              <a:t> </a:t>
            </a:r>
            <a:r>
              <a:rPr lang="en-GB" sz="2400" b="1" dirty="0" err="1"/>
              <a:t>proqramına</a:t>
            </a:r>
            <a:r>
              <a:rPr lang="en-GB" sz="2400" b="1" dirty="0"/>
              <a:t> </a:t>
            </a:r>
            <a:r>
              <a:rPr lang="en-GB" sz="2400" b="1" dirty="0" err="1"/>
              <a:t>cəlb</a:t>
            </a:r>
            <a:r>
              <a:rPr lang="en-GB" sz="2400" b="1" dirty="0"/>
              <a:t> </a:t>
            </a:r>
            <a:r>
              <a:rPr lang="en-GB" sz="2400" b="1" dirty="0" err="1"/>
              <a:t>olunan</a:t>
            </a:r>
            <a:r>
              <a:rPr lang="en-GB" sz="2400" b="1" dirty="0"/>
              <a:t> </a:t>
            </a:r>
            <a:r>
              <a:rPr lang="en-GB" sz="2400" b="1" dirty="0" err="1"/>
              <a:t>xəstələrin</a:t>
            </a:r>
            <a:r>
              <a:rPr lang="en-GB" sz="2400" b="1" dirty="0"/>
              <a:t> </a:t>
            </a:r>
            <a:r>
              <a:rPr lang="en-GB" sz="2400" b="1" dirty="0" err="1"/>
              <a:t>sayı</a:t>
            </a:r>
            <a:r>
              <a:rPr lang="en-GB" sz="2400" b="1" dirty="0"/>
              <a:t> </a:t>
            </a:r>
            <a:r>
              <a:rPr lang="en-GB" sz="2400" b="1" dirty="0" err="1"/>
              <a:t>azdır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</a:t>
            </a:r>
            <a:r>
              <a:rPr lang="en-GB" sz="2400" b="1" dirty="0" err="1"/>
              <a:t>kardioloji</a:t>
            </a:r>
            <a:r>
              <a:rPr lang="en-GB" sz="2400" b="1" dirty="0"/>
              <a:t> </a:t>
            </a:r>
            <a:r>
              <a:rPr lang="en-GB" sz="2400" b="1" dirty="0" err="1"/>
              <a:t>reabilitasiyada</a:t>
            </a:r>
            <a:r>
              <a:rPr lang="en-GB" sz="2400" b="1" dirty="0"/>
              <a:t> </a:t>
            </a:r>
            <a:r>
              <a:rPr lang="en-GB" sz="2400" b="1" dirty="0" err="1"/>
              <a:t>iştirak</a:t>
            </a:r>
            <a:r>
              <a:rPr lang="en-GB" sz="2400" b="1" dirty="0"/>
              <a:t> </a:t>
            </a:r>
            <a:r>
              <a:rPr lang="en-GB" sz="2400" b="1" dirty="0" err="1"/>
              <a:t>etmiş</a:t>
            </a:r>
            <a:r>
              <a:rPr lang="en-GB" sz="2400" b="1" dirty="0"/>
              <a:t> </a:t>
            </a:r>
            <a:r>
              <a:rPr lang="en-GB" sz="2400" b="1" dirty="0" err="1"/>
              <a:t>xəstələr</a:t>
            </a:r>
            <a:r>
              <a:rPr lang="en-GB" sz="2400" b="1" dirty="0"/>
              <a:t> </a:t>
            </a:r>
            <a:r>
              <a:rPr lang="en-GB" sz="2400" b="1" dirty="0" err="1"/>
              <a:t>arasında</a:t>
            </a:r>
            <a:r>
              <a:rPr lang="en-GB" sz="2400" b="1" dirty="0"/>
              <a:t> </a:t>
            </a:r>
            <a:r>
              <a:rPr lang="en-GB" sz="2400" b="1" dirty="0" err="1"/>
              <a:t>nəzarətsiz</a:t>
            </a:r>
            <a:r>
              <a:rPr lang="en-GB" sz="2400" b="1" dirty="0"/>
              <a:t> risk </a:t>
            </a:r>
            <a:r>
              <a:rPr lang="en-GB" sz="2400" b="1" dirty="0" err="1"/>
              <a:t>amillərinin</a:t>
            </a:r>
            <a:r>
              <a:rPr lang="en-GB" sz="2400" b="1" dirty="0"/>
              <a:t> </a:t>
            </a:r>
            <a:r>
              <a:rPr lang="en-GB" sz="2400" b="1" dirty="0" err="1"/>
              <a:t>yüksək</a:t>
            </a:r>
            <a:r>
              <a:rPr lang="en-GB" sz="2400" b="1" dirty="0"/>
              <a:t> </a:t>
            </a:r>
            <a:r>
              <a:rPr lang="en-GB" sz="2400" b="1" dirty="0" err="1"/>
              <a:t>səviyyəsi</a:t>
            </a:r>
            <a:r>
              <a:rPr lang="en-GB" sz="2400" b="1" dirty="0"/>
              <a:t> </a:t>
            </a:r>
            <a:r>
              <a:rPr lang="en-GB" sz="2400" b="1" dirty="0" err="1"/>
              <a:t>xəstələr</a:t>
            </a:r>
            <a:r>
              <a:rPr lang="en-GB" sz="2400" b="1" dirty="0"/>
              <a:t> </a:t>
            </a:r>
            <a:r>
              <a:rPr lang="en-GB" sz="2400" b="1" dirty="0" err="1"/>
              <a:t>arasında</a:t>
            </a:r>
            <a:r>
              <a:rPr lang="en-GB" sz="2400" b="1" dirty="0"/>
              <a:t> </a:t>
            </a:r>
            <a:r>
              <a:rPr lang="en-GB" sz="2400" b="1" dirty="0" err="1"/>
              <a:t>riayətkarlığın</a:t>
            </a:r>
            <a:r>
              <a:rPr lang="en-GB" sz="2400" b="1" dirty="0"/>
              <a:t> </a:t>
            </a:r>
            <a:r>
              <a:rPr lang="en-GB" sz="2400" b="1" dirty="0" err="1"/>
              <a:t>zəif</a:t>
            </a:r>
            <a:r>
              <a:rPr lang="en-GB" sz="2400" b="1" dirty="0"/>
              <a:t> </a:t>
            </a:r>
            <a:r>
              <a:rPr lang="en-GB" sz="2400" b="1" dirty="0" err="1"/>
              <a:t>olduğunu</a:t>
            </a:r>
            <a:r>
              <a:rPr lang="en-GB" sz="2400" b="1" dirty="0"/>
              <a:t> </a:t>
            </a:r>
            <a:r>
              <a:rPr lang="en-GB" sz="2400" b="1" dirty="0" err="1"/>
              <a:t>göstərir</a:t>
            </a:r>
            <a:r>
              <a:rPr lang="en-GB" sz="2400" b="1" dirty="0"/>
              <a:t>. </a:t>
            </a:r>
          </a:p>
          <a:p>
            <a:r>
              <a:rPr lang="en-GB" sz="2400" b="1" dirty="0" err="1"/>
              <a:t>Dəyişdirilə</a:t>
            </a:r>
            <a:r>
              <a:rPr lang="en-GB" sz="2400" b="1" dirty="0"/>
              <a:t> </a:t>
            </a:r>
            <a:r>
              <a:rPr lang="en-GB" sz="2400" b="1" dirty="0" err="1"/>
              <a:t>bilən</a:t>
            </a:r>
            <a:r>
              <a:rPr lang="en-GB" sz="2400" b="1" dirty="0"/>
              <a:t> risk </a:t>
            </a:r>
            <a:r>
              <a:rPr lang="en-GB" sz="2400" b="1" dirty="0" err="1"/>
              <a:t>amillərinin</a:t>
            </a:r>
            <a:r>
              <a:rPr lang="en-GB" sz="2400" b="1" dirty="0"/>
              <a:t> </a:t>
            </a:r>
            <a:r>
              <a:rPr lang="en-GB" sz="2400" b="1" dirty="0" err="1"/>
              <a:t>monitorinqi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</a:t>
            </a:r>
            <a:r>
              <a:rPr lang="en-GB" sz="2400" b="1" dirty="0" err="1"/>
              <a:t>nəzarəti</a:t>
            </a:r>
            <a:r>
              <a:rPr lang="en-GB" sz="2400" b="1" dirty="0"/>
              <a:t> </a:t>
            </a:r>
            <a:r>
              <a:rPr lang="en-GB" sz="2400" b="1" dirty="0" err="1"/>
              <a:t>arzuolunan</a:t>
            </a:r>
            <a:r>
              <a:rPr lang="en-GB" sz="2400" b="1" dirty="0"/>
              <a:t> </a:t>
            </a:r>
            <a:r>
              <a:rPr lang="en-GB" sz="2400" b="1" dirty="0" err="1"/>
              <a:t>səviyyədə</a:t>
            </a:r>
            <a:r>
              <a:rPr lang="en-GB" sz="2400" b="1" dirty="0"/>
              <a:t> </a:t>
            </a:r>
            <a:r>
              <a:rPr lang="en-GB" sz="2400" b="1" dirty="0" err="1"/>
              <a:t>deyil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</a:t>
            </a:r>
            <a:r>
              <a:rPr lang="en-GB" sz="2400" b="1" dirty="0" err="1"/>
              <a:t>müxtəlif</a:t>
            </a:r>
            <a:r>
              <a:rPr lang="en-GB" sz="2400" b="1" dirty="0"/>
              <a:t> </a:t>
            </a:r>
            <a:r>
              <a:rPr lang="en-GB" sz="2400" b="1" dirty="0" err="1"/>
              <a:t>səhiyyə</a:t>
            </a:r>
            <a:r>
              <a:rPr lang="en-GB" sz="2400" b="1" dirty="0"/>
              <a:t> </a:t>
            </a:r>
            <a:r>
              <a:rPr lang="en-GB" sz="2400" b="1" dirty="0" err="1"/>
              <a:t>müəssisələrinin</a:t>
            </a:r>
            <a:r>
              <a:rPr lang="en-GB" sz="2400" b="1" dirty="0"/>
              <a:t> </a:t>
            </a:r>
            <a:r>
              <a:rPr lang="en-GB" sz="2400" b="1" dirty="0" err="1"/>
              <a:t>tibb</a:t>
            </a:r>
            <a:r>
              <a:rPr lang="en-GB" sz="2400" b="1" dirty="0"/>
              <a:t> </a:t>
            </a:r>
            <a:r>
              <a:rPr lang="en-GB" sz="2400" b="1" dirty="0" err="1"/>
              <a:t>işçilərinin</a:t>
            </a:r>
            <a:r>
              <a:rPr lang="en-GB" sz="2400" b="1" dirty="0"/>
              <a:t>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mütəşəkkil</a:t>
            </a:r>
            <a:r>
              <a:rPr lang="en-GB" sz="2400" b="1" dirty="0"/>
              <a:t> </a:t>
            </a:r>
            <a:r>
              <a:rPr lang="en-GB" sz="2400" b="1" dirty="0" err="1"/>
              <a:t>işini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</a:t>
            </a:r>
            <a:r>
              <a:rPr lang="en-GB" sz="2400" b="1" dirty="0" err="1"/>
              <a:t>əməkdaşlığını</a:t>
            </a:r>
            <a:r>
              <a:rPr lang="en-GB" sz="2400" b="1" dirty="0"/>
              <a:t> </a:t>
            </a:r>
            <a:r>
              <a:rPr lang="en-GB" sz="2400" b="1" dirty="0" err="1"/>
              <a:t>tələb</a:t>
            </a:r>
            <a:r>
              <a:rPr lang="en-GB" sz="2400" b="1" dirty="0"/>
              <a:t> </a:t>
            </a:r>
            <a:r>
              <a:rPr lang="en-GB" sz="2400" b="1" dirty="0" err="1"/>
              <a:t>edir</a:t>
            </a:r>
            <a:r>
              <a:rPr lang="en-GB" sz="2400" b="1" dirty="0"/>
              <a:t>.</a:t>
            </a:r>
          </a:p>
          <a:p>
            <a:r>
              <a:rPr lang="en-GB" sz="2400" b="1" dirty="0" err="1"/>
              <a:t>İkincili</a:t>
            </a:r>
            <a:r>
              <a:rPr lang="en-GB" sz="2400" b="1" dirty="0"/>
              <a:t> </a:t>
            </a:r>
            <a:r>
              <a:rPr lang="en-GB" sz="2400" b="1" dirty="0" err="1"/>
              <a:t>profilaktika</a:t>
            </a:r>
            <a:r>
              <a:rPr lang="en-GB" sz="2400" b="1" dirty="0"/>
              <a:t> </a:t>
            </a:r>
            <a:r>
              <a:rPr lang="en-GB" sz="2400" b="1" dirty="0" err="1"/>
              <a:t>və</a:t>
            </a:r>
            <a:r>
              <a:rPr lang="en-GB" sz="2400" b="1" dirty="0"/>
              <a:t> </a:t>
            </a:r>
            <a:r>
              <a:rPr lang="en-GB" sz="2400" b="1" dirty="0" err="1"/>
              <a:t>əhalinin</a:t>
            </a:r>
            <a:r>
              <a:rPr lang="en-GB" sz="2400" b="1" dirty="0"/>
              <a:t> </a:t>
            </a:r>
            <a:r>
              <a:rPr lang="en-GB" sz="2400" b="1" dirty="0" err="1"/>
              <a:t>sağlamlığının</a:t>
            </a:r>
            <a:r>
              <a:rPr lang="en-GB" sz="2400" b="1" dirty="0"/>
              <a:t> </a:t>
            </a:r>
            <a:r>
              <a:rPr lang="en-GB" sz="2400" b="1" dirty="0" err="1"/>
              <a:t>qorunması</a:t>
            </a:r>
            <a:r>
              <a:rPr lang="en-GB" sz="2400" b="1" dirty="0"/>
              <a:t> </a:t>
            </a:r>
            <a:r>
              <a:rPr lang="en-GB" sz="2400" b="1" dirty="0" err="1"/>
              <a:t>tədbirləri</a:t>
            </a:r>
            <a:r>
              <a:rPr lang="en-GB" sz="2400" b="1" dirty="0"/>
              <a:t> </a:t>
            </a:r>
            <a:r>
              <a:rPr lang="en-GB" sz="2400" b="1" dirty="0" err="1"/>
              <a:t>planlaşdırılarkən</a:t>
            </a:r>
            <a:r>
              <a:rPr lang="en-GB" sz="2400" b="1" dirty="0"/>
              <a:t> </a:t>
            </a:r>
            <a:r>
              <a:rPr lang="en-GB" sz="2400" b="1" dirty="0" err="1"/>
              <a:t>səhiyyə</a:t>
            </a:r>
            <a:r>
              <a:rPr lang="en-GB" sz="2400" b="1" dirty="0"/>
              <a:t> </a:t>
            </a:r>
            <a:r>
              <a:rPr lang="en-GB" sz="2400" b="1" dirty="0" err="1"/>
              <a:t>təşkilatçıları</a:t>
            </a:r>
            <a:r>
              <a:rPr lang="en-GB" sz="2400" b="1" dirty="0"/>
              <a:t> </a:t>
            </a:r>
            <a:r>
              <a:rPr lang="en-GB" sz="2400" b="1" dirty="0" err="1"/>
              <a:t>tərəfindən</a:t>
            </a:r>
            <a:r>
              <a:rPr lang="en-GB" sz="2400" b="1" dirty="0"/>
              <a:t> </a:t>
            </a:r>
            <a:r>
              <a:rPr lang="en-GB" sz="2400" b="1" dirty="0" err="1"/>
              <a:t>yuxarıda</a:t>
            </a:r>
            <a:r>
              <a:rPr lang="en-GB" sz="2400" b="1" dirty="0"/>
              <a:t> </a:t>
            </a:r>
            <a:r>
              <a:rPr lang="en-GB" sz="2400" b="1" dirty="0" err="1"/>
              <a:t>qeyd</a:t>
            </a:r>
            <a:r>
              <a:rPr lang="en-GB" sz="2400" b="1" dirty="0"/>
              <a:t> </a:t>
            </a:r>
            <a:r>
              <a:rPr lang="en-GB" sz="2400" b="1" dirty="0" err="1"/>
              <a:t>olunan</a:t>
            </a:r>
            <a:r>
              <a:rPr lang="en-GB" sz="2400" b="1" dirty="0"/>
              <a:t> </a:t>
            </a:r>
            <a:r>
              <a:rPr lang="en-GB" sz="2400" b="1" dirty="0" err="1"/>
              <a:t>meyllər</a:t>
            </a:r>
            <a:r>
              <a:rPr lang="en-GB" sz="2400" b="1" dirty="0"/>
              <a:t>, </a:t>
            </a:r>
            <a:r>
              <a:rPr lang="en-GB" sz="2400" b="1" dirty="0" err="1"/>
              <a:t>xəstələrin</a:t>
            </a:r>
            <a:r>
              <a:rPr lang="en-GB" sz="2400" b="1" dirty="0"/>
              <a:t> </a:t>
            </a:r>
            <a:r>
              <a:rPr lang="en-GB" sz="2400" b="1" dirty="0" err="1"/>
              <a:t>fərdi</a:t>
            </a:r>
            <a:r>
              <a:rPr lang="en-GB" sz="2400" b="1" dirty="0"/>
              <a:t> </a:t>
            </a:r>
            <a:r>
              <a:rPr lang="en-GB" sz="2400" b="1" dirty="0" err="1"/>
              <a:t>xüsusiyyətləri</a:t>
            </a:r>
            <a:r>
              <a:rPr lang="en-GB" sz="2400" b="1" dirty="0"/>
              <a:t> </a:t>
            </a:r>
            <a:r>
              <a:rPr lang="en-GB" sz="2400" b="1" dirty="0" err="1"/>
              <a:t>nəzərə</a:t>
            </a:r>
            <a:r>
              <a:rPr lang="en-GB" sz="2400" b="1" dirty="0"/>
              <a:t> </a:t>
            </a:r>
            <a:r>
              <a:rPr lang="en-GB" sz="2400" b="1" dirty="0" err="1"/>
              <a:t>alınmalıdır</a:t>
            </a:r>
            <a:r>
              <a:rPr lang="en-GB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6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75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DİQQƏTİNİZƏ GÖRƏ TƏŞƏKKÜR EDİRƏM!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90" y="3646017"/>
            <a:ext cx="10515600" cy="1649095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Contact e-mail  </a:t>
            </a:r>
            <a:r>
              <a:rPr lang="en-US" b="1" dirty="0" err="1">
                <a:solidFill>
                  <a:schemeClr val="accent2"/>
                </a:solidFill>
              </a:rPr>
              <a:t>r</a:t>
            </a:r>
            <a:r>
              <a:rPr lang="en-US" b="1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ahima</a:t>
            </a:r>
            <a:r>
              <a:rPr lang="en-US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gabulova@gmail.com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804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75" y="3684519"/>
            <a:ext cx="10515600" cy="2808878"/>
          </a:xfrm>
        </p:spPr>
        <p:txBody>
          <a:bodyPr>
            <a:normAutofit/>
          </a:bodyPr>
          <a:lstStyle/>
          <a:p>
            <a:pPr marL="12065" marR="5080" indent="0" algn="ctr">
              <a:lnSpc>
                <a:spcPct val="100699"/>
              </a:lnSpc>
              <a:buNone/>
            </a:pPr>
            <a:r>
              <a:rPr lang="en-US" sz="2400" b="1" dirty="0" err="1"/>
              <a:t>Sübut</a:t>
            </a:r>
            <a:r>
              <a:rPr lang="en-US" sz="2400" b="1" dirty="0"/>
              <a:t> </a:t>
            </a:r>
            <a:r>
              <a:rPr lang="en-US" sz="2400" b="1" dirty="0" err="1"/>
              <a:t>olunmuş</a:t>
            </a:r>
            <a:r>
              <a:rPr lang="en-US" sz="2400" b="1" dirty="0"/>
              <a:t> ÜDX </a:t>
            </a:r>
            <a:r>
              <a:rPr lang="en-US" sz="2400" b="1" dirty="0" err="1"/>
              <a:t>olan</a:t>
            </a:r>
            <a:r>
              <a:rPr lang="en-US" sz="2400" b="1" dirty="0"/>
              <a:t> </a:t>
            </a:r>
            <a:r>
              <a:rPr lang="en-US" sz="2400" b="1" dirty="0" err="1"/>
              <a:t>şəxslərdə</a:t>
            </a:r>
            <a:r>
              <a:rPr lang="en-US" sz="2400" b="1" dirty="0"/>
              <a:t> risk </a:t>
            </a:r>
            <a:r>
              <a:rPr lang="en-US" sz="2400" b="1" dirty="0" err="1"/>
              <a:t>amillərinin</a:t>
            </a:r>
            <a:r>
              <a:rPr lang="en-US" sz="2400" b="1" dirty="0"/>
              <a:t> </a:t>
            </a:r>
            <a:r>
              <a:rPr lang="en-US" sz="2400" b="1" dirty="0" err="1"/>
              <a:t>qeydə</a:t>
            </a:r>
            <a:r>
              <a:rPr lang="en-US" sz="2400" b="1" dirty="0"/>
              <a:t> </a:t>
            </a:r>
            <a:r>
              <a:rPr lang="en-US" sz="2400" b="1" dirty="0" err="1"/>
              <a:t>alınması</a:t>
            </a:r>
            <a:r>
              <a:rPr lang="en-US" sz="2400" b="1" dirty="0"/>
              <a:t> 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idarə</a:t>
            </a:r>
            <a:r>
              <a:rPr lang="en-US" sz="2400" b="1" dirty="0"/>
              <a:t> </a:t>
            </a:r>
            <a:r>
              <a:rPr lang="en-US" sz="2400" b="1" dirty="0" err="1"/>
              <a:t>olunması</a:t>
            </a:r>
            <a:r>
              <a:rPr lang="en-US" sz="2400" b="1" dirty="0"/>
              <a:t> </a:t>
            </a:r>
            <a:r>
              <a:rPr lang="en-US" sz="2400" b="1" dirty="0" err="1"/>
              <a:t>səviyyəsinin</a:t>
            </a:r>
            <a:r>
              <a:rPr lang="en-US" sz="2400" b="1" dirty="0"/>
              <a:t> </a:t>
            </a:r>
            <a:r>
              <a:rPr lang="en-US" sz="2400" b="1" dirty="0" err="1"/>
              <a:t>qiymətləndirilməsi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Survey of Risk Factor Management (SURF) </a:t>
            </a:r>
            <a:r>
              <a:rPr lang="en-US" sz="2400" b="1" dirty="0" err="1"/>
              <a:t>Beynəlxalq</a:t>
            </a:r>
            <a:r>
              <a:rPr lang="en-US" sz="2400" b="1" dirty="0"/>
              <a:t> </a:t>
            </a:r>
            <a:r>
              <a:rPr lang="en-US" sz="2400" b="1" dirty="0" err="1"/>
              <a:t>tədqiqatının</a:t>
            </a:r>
            <a:r>
              <a:rPr lang="en-US" sz="2400" b="1" dirty="0"/>
              <a:t> </a:t>
            </a:r>
            <a:r>
              <a:rPr lang="en-US" sz="2400" b="1" dirty="0" err="1"/>
              <a:t>protokoluna</a:t>
            </a:r>
            <a:r>
              <a:rPr lang="en-US" sz="2400" b="1" dirty="0"/>
              <a:t> </a:t>
            </a:r>
            <a:r>
              <a:rPr lang="en-US" sz="2400" b="1" dirty="0" err="1"/>
              <a:t>əsasən</a:t>
            </a:r>
            <a:r>
              <a:rPr lang="en-US" sz="2400" b="1" dirty="0"/>
              <a:t>  ÜKX </a:t>
            </a:r>
            <a:r>
              <a:rPr lang="en-US" sz="2400" b="1" dirty="0" err="1"/>
              <a:t>xəstələrinin</a:t>
            </a:r>
            <a:r>
              <a:rPr lang="en-US" sz="2400" b="1" dirty="0"/>
              <a:t> </a:t>
            </a:r>
            <a:r>
              <a:rPr lang="en-US" sz="2400" b="1" dirty="0" err="1"/>
              <a:t>demoqrafik</a:t>
            </a:r>
            <a:r>
              <a:rPr lang="en-US" sz="2400" b="1" dirty="0"/>
              <a:t>, </a:t>
            </a:r>
            <a:r>
              <a:rPr lang="en-US" sz="2400" b="1" dirty="0" err="1"/>
              <a:t>anthropometrik</a:t>
            </a:r>
            <a:r>
              <a:rPr lang="en-US" sz="2400" b="1" dirty="0"/>
              <a:t>,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laborator</a:t>
            </a:r>
            <a:r>
              <a:rPr lang="en-US" sz="2400" b="1" dirty="0"/>
              <a:t> </a:t>
            </a:r>
            <a:r>
              <a:rPr lang="en-US" sz="2400" b="1" dirty="0" err="1"/>
              <a:t>nəticələri</a:t>
            </a:r>
            <a:r>
              <a:rPr lang="en-US" sz="2400" b="1" dirty="0"/>
              <a:t> </a:t>
            </a:r>
            <a:r>
              <a:rPr lang="en-US" sz="2400" b="1" dirty="0" err="1"/>
              <a:t>qeydə</a:t>
            </a:r>
            <a:r>
              <a:rPr lang="en-US" sz="2400" b="1" dirty="0"/>
              <a:t> </a:t>
            </a:r>
            <a:r>
              <a:rPr lang="en-US" sz="2400" b="1" dirty="0" err="1"/>
              <a:t>alınmışdır</a:t>
            </a:r>
            <a:r>
              <a:rPr lang="en-US" sz="2400" b="1" dirty="0"/>
              <a:t>. 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58" y="5689283"/>
            <a:ext cx="1173234" cy="1083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D8F42C-B065-D247-9DBB-3252740DFED8}"/>
              </a:ext>
            </a:extLst>
          </p:cNvPr>
          <p:cNvSpPr/>
          <p:nvPr/>
        </p:nvSpPr>
        <p:spPr>
          <a:xfrm>
            <a:off x="590310" y="358402"/>
            <a:ext cx="11088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Auditing CVD Risk Factors in Secondary  Prevention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(SURF study)</a:t>
            </a:r>
            <a:b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</a:br>
            <a:b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az-Latn-AZ" sz="2400" b="1" cap="all" dirty="0">
                <a:solidFill>
                  <a:schemeClr val="accent2"/>
                </a:solidFill>
                <a:ea typeface="+mj-ea"/>
                <a:cs typeface="+mj-cs"/>
              </a:rPr>
              <a:t>Ürəyin Koronar Xəstəliyinin (CHD)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Ikincili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Profilaktikasında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ÜDX-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nin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 </a:t>
            </a:r>
            <a:b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Risk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Amillərinin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auditi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(SURF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tədqiqatı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)</a:t>
            </a:r>
            <a:b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</a:br>
            <a:b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Avropa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kardiologiya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Cəmiyyəti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(ESC)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və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Avropa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Profilaktik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Kardiologiya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Assosiasiyasının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(EAPC)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birgə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ea typeface="+mj-ea"/>
                <a:cs typeface="+mj-cs"/>
              </a:rPr>
              <a:t>layihəsi</a:t>
            </a:r>
            <a:r>
              <a:rPr lang="en-US" sz="2400" b="1" cap="all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44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79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a typeface="Arial" charset="0"/>
                <a:cs typeface="Arial" charset="0"/>
              </a:rPr>
              <a:t>ISTINADLAR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spc="-15" dirty="0">
                <a:solidFill>
                  <a:srgbClr val="241AC0"/>
                </a:solidFill>
                <a:latin typeface="+mj-lt"/>
                <a:cs typeface="Calibri"/>
                <a:hlinkClick r:id="rId2"/>
              </a:rPr>
              <a:t>https://surfriskfactor-audit.com/</a:t>
            </a:r>
            <a:endParaRPr lang="en-US" sz="2000" b="1" spc="-5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latin typeface="+mj-lt"/>
                <a:hlinkClick r:id="rId3" invalidUrl="https://www.escardio.org/static-file/Escardio/Subspecialty/EAPC/Documents/CVD Prevention Summit Nov 2019/Session 1_Graham.pdf"/>
              </a:rPr>
              <a:t>https://www.escardio.org/static-file/Escardio/Subspecialty/EAPC/Documents/CVD%20Prevention%20Summit%20Nov%202019/Session%201_Graham.pdf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4"/>
              </a:rPr>
              <a:t>https://academic.oup.com/eurheartj/article/34/suppl_1/P1538/2860717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5"/>
              </a:rPr>
              <a:t>https://pubmed.ncbi.nlm.nih.gov/22856217/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6" invalidUrl="https://www.escardio.org/static-file/Escardio/Subspecialty/EAPC/ESC Prevention of CVD Programme/documents/EAPC-PreventionofCVD-Report-PhysicalActivity.pdf"/>
              </a:rPr>
              <a:t>https://www.escardio.org/static-file/Escardio/Subspecialty/EAPC/ESC%20Prevention%20of%20CVD%20Programme/documents/EAPC-PreventionofCVD-Report-PhysicalActivity.pdf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4"/>
              </a:rPr>
              <a:t>https://academic.oup.com/eurheartj/article/34/suppl_1/P1538/2860717</a:t>
            </a:r>
            <a:endParaRPr lang="en-US" sz="2000" dirty="0">
              <a:latin typeface="+mj-lt"/>
            </a:endParaRPr>
          </a:p>
          <a:p>
            <a:r>
              <a:rPr lang="fr-FR" sz="2000" dirty="0">
                <a:latin typeface="+mj-lt"/>
                <a:hlinkClick r:id="rId7"/>
              </a:rPr>
              <a:t>https://journals.sagepub.com/doi/full/10.1177/2047487316664813</a:t>
            </a:r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  <a:hlinkClick r:id="rId8"/>
              </a:rPr>
              <a:t>https://journals.sagepub.com/doi/abs/10.1177/2047487312467870</a:t>
            </a:r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  <a:hlinkClick r:id="rId9"/>
              </a:rPr>
              <a:t>http://dspace.library.uu.nl/handle/1874/374615</a:t>
            </a:r>
            <a:endParaRPr lang="fr-FR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40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3D28-B2A7-634A-97C1-A52031D7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8415"/>
            <a:ext cx="10058400" cy="74228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Tədqiqat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QRUPU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D4FA-C0C6-9C48-87C9-14C3C03A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1" y="960699"/>
            <a:ext cx="10984375" cy="5613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b="1" dirty="0"/>
          </a:p>
          <a:p>
            <a:r>
              <a:rPr lang="en-IE" b="1" dirty="0"/>
              <a:t>Rahima Gabulova, </a:t>
            </a:r>
            <a:r>
              <a:rPr lang="en-IE" b="1" dirty="0" err="1"/>
              <a:t>Sona</a:t>
            </a:r>
            <a:r>
              <a:rPr lang="en-IE" b="1" dirty="0"/>
              <a:t> </a:t>
            </a:r>
            <a:r>
              <a:rPr lang="en-IE" b="1" dirty="0" err="1"/>
              <a:t>Gahramanova</a:t>
            </a:r>
            <a:r>
              <a:rPr lang="en-IE" b="1" baseline="30000" dirty="0"/>
              <a:t> - </a:t>
            </a:r>
            <a:r>
              <a:rPr lang="en-IE" b="1" dirty="0"/>
              <a:t>Teaching-Therapeutic Hospital, Azerbaijan Medical University, Baku, Azerbaijan; </a:t>
            </a:r>
          </a:p>
          <a:p>
            <a:r>
              <a:rPr lang="en-IE" b="1" dirty="0"/>
              <a:t>Anna </a:t>
            </a:r>
            <a:r>
              <a:rPr lang="en-IE" b="1" dirty="0" err="1"/>
              <a:t>Marza-Florensa</a:t>
            </a:r>
            <a:r>
              <a:rPr lang="en-IE" b="1" dirty="0"/>
              <a:t>, </a:t>
            </a:r>
            <a:r>
              <a:rPr lang="en-IE" b="1" dirty="0" err="1"/>
              <a:t>Ilonca</a:t>
            </a:r>
            <a:r>
              <a:rPr lang="en-IE" b="1" dirty="0"/>
              <a:t> </a:t>
            </a:r>
            <a:r>
              <a:rPr lang="en-IE" b="1" dirty="0" err="1"/>
              <a:t>Vaartjes</a:t>
            </a:r>
            <a:r>
              <a:rPr lang="en-IE" b="1" dirty="0"/>
              <a:t>, Kerstin </a:t>
            </a:r>
            <a:r>
              <a:rPr lang="en-IE" b="1" dirty="0" err="1"/>
              <a:t>Klipstein-Grobusch</a:t>
            </a:r>
            <a:r>
              <a:rPr lang="en-IE" b="1" dirty="0"/>
              <a:t>, </a:t>
            </a:r>
            <a:r>
              <a:rPr lang="en-IE" b="1" dirty="0" err="1"/>
              <a:t>Diederick</a:t>
            </a:r>
            <a:r>
              <a:rPr lang="en-IE" b="1" dirty="0"/>
              <a:t> E. </a:t>
            </a:r>
            <a:r>
              <a:rPr lang="en-IE" b="1" dirty="0" err="1"/>
              <a:t>Grobbee</a:t>
            </a:r>
            <a:r>
              <a:rPr lang="en-IE" b="1" dirty="0"/>
              <a:t> Department of Epidemiology and Global Health, Julius </a:t>
            </a:r>
            <a:r>
              <a:rPr lang="en-IE" b="1" dirty="0" err="1"/>
              <a:t>Center</a:t>
            </a:r>
            <a:r>
              <a:rPr lang="en-IE" b="1" dirty="0"/>
              <a:t> for Health Sciences and Primary Care, University Medical </a:t>
            </a:r>
            <a:r>
              <a:rPr lang="en-IE" b="1" dirty="0" err="1"/>
              <a:t>Center</a:t>
            </a:r>
            <a:r>
              <a:rPr lang="en-IE" b="1" dirty="0"/>
              <a:t> Utrecht, Utrecht, Netherlands; </a:t>
            </a:r>
          </a:p>
          <a:p>
            <a:r>
              <a:rPr lang="en-IE" b="1" dirty="0" err="1"/>
              <a:t>Mahluga</a:t>
            </a:r>
            <a:r>
              <a:rPr lang="en-IE" b="1" dirty="0"/>
              <a:t> </a:t>
            </a:r>
            <a:r>
              <a:rPr lang="en-IE" b="1" dirty="0" err="1"/>
              <a:t>Isayeva</a:t>
            </a:r>
            <a:r>
              <a:rPr lang="en-IE" b="1" baseline="30000" dirty="0"/>
              <a:t> - </a:t>
            </a:r>
            <a:r>
              <a:rPr lang="en-IE" b="1" dirty="0"/>
              <a:t>Azerbaijan </a:t>
            </a:r>
            <a:r>
              <a:rPr lang="en-IE" b="1" dirty="0" err="1"/>
              <a:t>MoH</a:t>
            </a:r>
            <a:r>
              <a:rPr lang="en-IE" b="1" dirty="0"/>
              <a:t> Scientific-Research Institute of Cardiology, Baku, Azerbaijan </a:t>
            </a:r>
          </a:p>
          <a:p>
            <a:r>
              <a:rPr lang="en-IE" b="1" dirty="0" err="1"/>
              <a:t>Uzeyir</a:t>
            </a:r>
            <a:r>
              <a:rPr lang="en-IE" b="1" dirty="0"/>
              <a:t> </a:t>
            </a:r>
            <a:r>
              <a:rPr lang="en-IE" b="1" dirty="0" err="1"/>
              <a:t>Rahimov</a:t>
            </a:r>
            <a:r>
              <a:rPr lang="en-IE" b="1" baseline="30000" dirty="0"/>
              <a:t> </a:t>
            </a:r>
            <a:r>
              <a:rPr lang="en-IE" b="1" dirty="0"/>
              <a:t> -</a:t>
            </a:r>
            <a:r>
              <a:rPr lang="en-IE" b="1" baseline="30000" dirty="0"/>
              <a:t> </a:t>
            </a:r>
            <a:r>
              <a:rPr lang="en-IE" b="1" dirty="0"/>
              <a:t>Baku Medical Plaza, Baku, Azerbaijan; </a:t>
            </a:r>
          </a:p>
          <a:p>
            <a:r>
              <a:rPr lang="en-IE" b="1" dirty="0" err="1"/>
              <a:t>Shahana</a:t>
            </a:r>
            <a:r>
              <a:rPr lang="en-IE" b="1" dirty="0"/>
              <a:t> </a:t>
            </a:r>
            <a:r>
              <a:rPr lang="en-IE" b="1" dirty="0" err="1"/>
              <a:t>Alaskarli</a:t>
            </a:r>
            <a:r>
              <a:rPr lang="en-IE" b="1" dirty="0"/>
              <a:t>, </a:t>
            </a:r>
            <a:r>
              <a:rPr lang="en-IE" b="1" dirty="0" err="1"/>
              <a:t>Firdovsi</a:t>
            </a:r>
            <a:r>
              <a:rPr lang="en-IE" b="1" dirty="0"/>
              <a:t> </a:t>
            </a:r>
            <a:r>
              <a:rPr lang="en-IE" b="1" dirty="0" err="1"/>
              <a:t>İbrahimov</a:t>
            </a:r>
            <a:r>
              <a:rPr lang="en-IE" b="1" dirty="0"/>
              <a:t> - Department of Cardiology, Central Clinic Hospital, Baku, Azerbaijan; </a:t>
            </a:r>
          </a:p>
          <a:p>
            <a:r>
              <a:rPr lang="en-IE" b="1" dirty="0"/>
              <a:t>Farid Aliyev, </a:t>
            </a:r>
            <a:r>
              <a:rPr lang="en-IE" b="1" dirty="0" err="1"/>
              <a:t>Afag</a:t>
            </a:r>
            <a:r>
              <a:rPr lang="en-IE" b="1" dirty="0"/>
              <a:t> </a:t>
            </a:r>
            <a:r>
              <a:rPr lang="en-IE" b="1" dirty="0" err="1"/>
              <a:t>Musayeva</a:t>
            </a:r>
            <a:r>
              <a:rPr lang="en-IE" b="1" dirty="0"/>
              <a:t> - Heart </a:t>
            </a:r>
            <a:r>
              <a:rPr lang="en-IE" b="1" dirty="0" err="1"/>
              <a:t>Center</a:t>
            </a:r>
            <a:r>
              <a:rPr lang="en-IE" b="1" dirty="0"/>
              <a:t>, Baku Health </a:t>
            </a:r>
            <a:r>
              <a:rPr lang="en-IE" b="1" dirty="0" err="1"/>
              <a:t>Center</a:t>
            </a:r>
            <a:r>
              <a:rPr lang="en-IE" b="1" dirty="0"/>
              <a:t>, Baku, Azerbaijan;</a:t>
            </a:r>
          </a:p>
          <a:p>
            <a:r>
              <a:rPr lang="en-IE" b="1" dirty="0" err="1"/>
              <a:t>Galib</a:t>
            </a:r>
            <a:r>
              <a:rPr lang="en-IE" b="1" dirty="0"/>
              <a:t> </a:t>
            </a:r>
            <a:r>
              <a:rPr lang="en-IE" b="1" dirty="0" err="1"/>
              <a:t>Imanov</a:t>
            </a:r>
            <a:r>
              <a:rPr lang="en-IE" b="1" baseline="30000" dirty="0"/>
              <a:t> - </a:t>
            </a:r>
            <a:r>
              <a:rPr lang="en-IE" b="1" dirty="0"/>
              <a:t>Teaching-Surgical Hospital, Azerbaijan Medical University, Baku, Azerbaijan,</a:t>
            </a:r>
          </a:p>
          <a:p>
            <a:r>
              <a:rPr lang="en-IE" b="1" dirty="0" err="1"/>
              <a:t>Rahmana</a:t>
            </a:r>
            <a:r>
              <a:rPr lang="en-IE" b="1" dirty="0"/>
              <a:t> </a:t>
            </a:r>
            <a:r>
              <a:rPr lang="en-IE" b="1" dirty="0" err="1"/>
              <a:t>Rasulova</a:t>
            </a:r>
            <a:r>
              <a:rPr lang="en-IE" b="1" dirty="0"/>
              <a:t> - Department of Public Health, Azerbaijan Medical University, Baku; </a:t>
            </a:r>
          </a:p>
          <a:p>
            <a:r>
              <a:rPr lang="en-IE" b="1" dirty="0"/>
              <a:t>Ian Graham - Trinity College Dublin, Dublin, Ireland.</a:t>
            </a:r>
          </a:p>
          <a:p>
            <a:endParaRPr lang="en-IE" b="1" dirty="0"/>
          </a:p>
          <a:p>
            <a:pPr marL="0" indent="0">
              <a:buNone/>
            </a:pP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854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09017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Ürək-damar</a:t>
            </a:r>
            <a:r>
              <a:rPr lang="en-US" sz="2400" b="1" dirty="0"/>
              <a:t> </a:t>
            </a:r>
            <a:r>
              <a:rPr lang="en-US" sz="2400" b="1" dirty="0" err="1"/>
              <a:t>xəstəlikləri</a:t>
            </a:r>
            <a:r>
              <a:rPr lang="en-US" sz="2400" b="1" dirty="0"/>
              <a:t> (CVD), </a:t>
            </a:r>
            <a:r>
              <a:rPr lang="en-US" sz="2400" b="1" dirty="0" err="1"/>
              <a:t>xüsusilə</a:t>
            </a:r>
            <a:r>
              <a:rPr lang="en-US" sz="2400" b="1" dirty="0"/>
              <a:t> </a:t>
            </a:r>
            <a:r>
              <a:rPr lang="en-US" sz="2400" b="1" dirty="0" err="1"/>
              <a:t>Ürəyin</a:t>
            </a:r>
            <a:r>
              <a:rPr lang="en-US" sz="2400" b="1" dirty="0"/>
              <a:t> </a:t>
            </a:r>
            <a:r>
              <a:rPr lang="en-US" sz="2400" b="1" dirty="0" err="1"/>
              <a:t>İşemik</a:t>
            </a:r>
            <a:r>
              <a:rPr lang="en-US" sz="2400" b="1" dirty="0"/>
              <a:t> </a:t>
            </a:r>
            <a:r>
              <a:rPr lang="en-US" sz="2400" b="1" dirty="0" err="1"/>
              <a:t>Xəstəliyi</a:t>
            </a:r>
            <a:r>
              <a:rPr lang="en-US" sz="2400" b="1" dirty="0"/>
              <a:t> </a:t>
            </a:r>
            <a:r>
              <a:rPr lang="en-US" sz="2400" b="1" dirty="0" err="1"/>
              <a:t>dünya</a:t>
            </a:r>
            <a:r>
              <a:rPr lang="en-US" sz="2400" b="1" dirty="0"/>
              <a:t> </a:t>
            </a:r>
            <a:r>
              <a:rPr lang="en-US" sz="2400" b="1" dirty="0" err="1"/>
              <a:t>miqyasında</a:t>
            </a:r>
            <a:r>
              <a:rPr lang="en-US" sz="2400" b="1" dirty="0"/>
              <a:t> </a:t>
            </a:r>
            <a:r>
              <a:rPr lang="en-US" sz="2400" b="1" dirty="0" err="1"/>
              <a:t>ölümün</a:t>
            </a:r>
            <a:r>
              <a:rPr lang="en-US" sz="2400" b="1" dirty="0"/>
              <a:t> </a:t>
            </a:r>
            <a:r>
              <a:rPr lang="en-US" sz="2400" b="1" dirty="0" err="1"/>
              <a:t>aparıcı</a:t>
            </a:r>
            <a:r>
              <a:rPr lang="en-US" sz="2400" b="1" dirty="0"/>
              <a:t> </a:t>
            </a:r>
            <a:r>
              <a:rPr lang="en-US" sz="2400" b="1" dirty="0" err="1"/>
              <a:t>səbəbi</a:t>
            </a:r>
            <a:r>
              <a:rPr lang="en-US" sz="2400" b="1" dirty="0"/>
              <a:t> </a:t>
            </a:r>
            <a:r>
              <a:rPr lang="en-US" sz="2400" b="1" dirty="0" err="1"/>
              <a:t>olaraq</a:t>
            </a:r>
            <a:r>
              <a:rPr lang="en-US" sz="2400" b="1" dirty="0"/>
              <a:t> </a:t>
            </a:r>
            <a:r>
              <a:rPr lang="en-US" sz="2400" b="1" dirty="0" err="1"/>
              <a:t>qalır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Mövcud</a:t>
            </a:r>
            <a:r>
              <a:rPr lang="en-US" sz="2400" b="1" dirty="0"/>
              <a:t> </a:t>
            </a:r>
            <a:r>
              <a:rPr lang="en-US" sz="2400" b="1" dirty="0" err="1"/>
              <a:t>klinik</a:t>
            </a:r>
            <a:r>
              <a:rPr lang="en-US" sz="2400" b="1" dirty="0"/>
              <a:t> </a:t>
            </a:r>
            <a:r>
              <a:rPr lang="en-US" sz="2400" b="1" dirty="0" err="1"/>
              <a:t>tövsiyələr</a:t>
            </a:r>
            <a:r>
              <a:rPr lang="en-US" sz="2400" b="1" dirty="0"/>
              <a:t>, </a:t>
            </a:r>
            <a:r>
              <a:rPr lang="en-US" sz="2400" b="1" dirty="0" err="1"/>
              <a:t>dəyişdirilə</a:t>
            </a:r>
            <a:r>
              <a:rPr lang="en-US" sz="2400" b="1" dirty="0"/>
              <a:t> </a:t>
            </a:r>
            <a:r>
              <a:rPr lang="en-US" sz="2400" b="1" dirty="0" err="1"/>
              <a:t>bilən</a:t>
            </a:r>
            <a:r>
              <a:rPr lang="en-US" sz="2400" b="1" dirty="0"/>
              <a:t> </a:t>
            </a:r>
            <a:r>
              <a:rPr lang="en-US" sz="2400" b="1" dirty="0" err="1"/>
              <a:t>ürək-damar</a:t>
            </a:r>
            <a:r>
              <a:rPr lang="en-US" sz="2400" b="1" dirty="0"/>
              <a:t> risk </a:t>
            </a:r>
            <a:r>
              <a:rPr lang="en-US" sz="2400" b="1" dirty="0" err="1"/>
              <a:t>amillərinin</a:t>
            </a:r>
            <a:r>
              <a:rPr lang="en-US" sz="2400" b="1" dirty="0"/>
              <a:t> </a:t>
            </a:r>
            <a:r>
              <a:rPr lang="en-US" sz="2400" b="1" dirty="0" err="1"/>
              <a:t>nəzarətdə</a:t>
            </a:r>
            <a:r>
              <a:rPr lang="en-US" sz="2400" b="1" dirty="0"/>
              <a:t> </a:t>
            </a:r>
            <a:r>
              <a:rPr lang="en-US" sz="2400" b="1" dirty="0" err="1"/>
              <a:t>saxlanılmasının</a:t>
            </a:r>
            <a:r>
              <a:rPr lang="en-US" sz="2400" b="1" dirty="0"/>
              <a:t>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idarə</a:t>
            </a:r>
            <a:r>
              <a:rPr lang="en-US" sz="2400" b="1" dirty="0"/>
              <a:t> </a:t>
            </a:r>
            <a:r>
              <a:rPr lang="en-US" sz="2400" b="1" dirty="0" err="1"/>
              <a:t>olunmasının</a:t>
            </a:r>
            <a:r>
              <a:rPr lang="en-US" sz="2400" b="1" dirty="0"/>
              <a:t> </a:t>
            </a:r>
            <a:r>
              <a:rPr lang="en-US" sz="2400" b="1" dirty="0" err="1"/>
              <a:t>ikincil</a:t>
            </a:r>
            <a:r>
              <a:rPr lang="en-US" sz="2400" b="1" dirty="0"/>
              <a:t> </a:t>
            </a:r>
            <a:r>
              <a:rPr lang="en-US" sz="2400" b="1" dirty="0" err="1"/>
              <a:t>profilaktikanın</a:t>
            </a:r>
            <a:r>
              <a:rPr lang="en-US" sz="2400" b="1" dirty="0"/>
              <a:t> </a:t>
            </a:r>
            <a:r>
              <a:rPr lang="en-US" sz="2400" b="1" dirty="0" err="1"/>
              <a:t>prioritet</a:t>
            </a:r>
            <a:r>
              <a:rPr lang="en-US" sz="2400" b="1" dirty="0"/>
              <a:t> </a:t>
            </a:r>
            <a:r>
              <a:rPr lang="en-US" sz="2400" b="1" dirty="0" err="1"/>
              <a:t>istiqaməti</a:t>
            </a:r>
            <a:r>
              <a:rPr lang="en-US" sz="2400" b="1" dirty="0"/>
              <a:t> </a:t>
            </a:r>
            <a:r>
              <a:rPr lang="en-US" sz="2400" b="1" dirty="0" err="1"/>
              <a:t>olduğunu</a:t>
            </a:r>
            <a:r>
              <a:rPr lang="en-US" sz="2400" b="1" dirty="0"/>
              <a:t> </a:t>
            </a:r>
            <a:r>
              <a:rPr lang="en-US" sz="2400" b="1" dirty="0" err="1"/>
              <a:t>göstərir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Klinik</a:t>
            </a:r>
            <a:r>
              <a:rPr lang="en-US" sz="2400" b="1" dirty="0"/>
              <a:t> </a:t>
            </a:r>
            <a:r>
              <a:rPr lang="en-US" sz="2400" b="1" dirty="0" err="1"/>
              <a:t>tövsiyələr</a:t>
            </a:r>
            <a:r>
              <a:rPr lang="en-US" sz="2400" b="1" dirty="0"/>
              <a:t>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gündəlik</a:t>
            </a:r>
            <a:r>
              <a:rPr lang="en-US" sz="2400" b="1" dirty="0"/>
              <a:t> </a:t>
            </a:r>
            <a:r>
              <a:rPr lang="en-US" sz="2400" b="1" dirty="0" err="1"/>
              <a:t>təcrübədə</a:t>
            </a:r>
            <a:r>
              <a:rPr lang="en-US" sz="2400" b="1" dirty="0"/>
              <a:t> </a:t>
            </a:r>
            <a:r>
              <a:rPr lang="en-US" sz="2400" b="1" dirty="0" err="1"/>
              <a:t>ürək-damar</a:t>
            </a:r>
            <a:r>
              <a:rPr lang="en-US" sz="2400" b="1" dirty="0"/>
              <a:t> risk </a:t>
            </a:r>
            <a:r>
              <a:rPr lang="en-US" sz="2400" b="1" dirty="0" err="1"/>
              <a:t>amillərinin</a:t>
            </a:r>
            <a:r>
              <a:rPr lang="en-US" sz="2400" b="1" dirty="0"/>
              <a:t>  </a:t>
            </a:r>
            <a:r>
              <a:rPr lang="en-US" sz="2400" b="1" dirty="0" err="1"/>
              <a:t>idarə</a:t>
            </a:r>
            <a:r>
              <a:rPr lang="en-US" sz="2400" b="1" dirty="0"/>
              <a:t> </a:t>
            </a:r>
            <a:r>
              <a:rPr lang="en-US" sz="2400" b="1" dirty="0" err="1"/>
              <a:t>olunma</a:t>
            </a:r>
            <a:r>
              <a:rPr lang="en-US" sz="2400" b="1" dirty="0"/>
              <a:t> </a:t>
            </a:r>
            <a:r>
              <a:rPr lang="en-US" sz="2400" b="1" dirty="0" err="1"/>
              <a:t>səviyyəsi</a:t>
            </a:r>
            <a:r>
              <a:rPr lang="en-US" sz="2400" b="1" dirty="0"/>
              <a:t> </a:t>
            </a:r>
            <a:r>
              <a:rPr lang="en-US" sz="2400" b="1" dirty="0" err="1"/>
              <a:t>arasında</a:t>
            </a:r>
            <a:r>
              <a:rPr lang="en-US" sz="2400" b="1" dirty="0"/>
              <a:t> </a:t>
            </a:r>
            <a:r>
              <a:rPr lang="en-US" sz="2400" b="1" dirty="0" err="1"/>
              <a:t>uyğunsuzluq</a:t>
            </a:r>
            <a:r>
              <a:rPr lang="en-US" sz="2400" b="1" dirty="0"/>
              <a:t> </a:t>
            </a:r>
            <a:r>
              <a:rPr lang="en-US" sz="2400" b="1" dirty="0" err="1"/>
              <a:t>izlənilməkdədir</a:t>
            </a:r>
            <a:endParaRPr lang="en-US" sz="2400" b="1" dirty="0"/>
          </a:p>
          <a:p>
            <a:r>
              <a:rPr lang="en-US" sz="2400" b="1" dirty="0" err="1"/>
              <a:t>Tövsiyə</a:t>
            </a:r>
            <a:r>
              <a:rPr lang="en-US" sz="2400" b="1" dirty="0"/>
              <a:t> </a:t>
            </a:r>
            <a:r>
              <a:rPr lang="en-US" sz="2400" b="1" dirty="0" err="1"/>
              <a:t>olunan</a:t>
            </a:r>
            <a:r>
              <a:rPr lang="en-US" sz="2400" b="1" dirty="0"/>
              <a:t> </a:t>
            </a:r>
            <a:r>
              <a:rPr lang="en-US" sz="2400" b="1" dirty="0" err="1"/>
              <a:t>normativlər</a:t>
            </a:r>
            <a:r>
              <a:rPr lang="en-US" sz="2400" b="1" dirty="0"/>
              <a:t>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gündəlik</a:t>
            </a:r>
            <a:r>
              <a:rPr lang="en-US" sz="2400" b="1" dirty="0"/>
              <a:t> </a:t>
            </a:r>
            <a:r>
              <a:rPr lang="en-US" sz="2400" b="1" dirty="0" err="1"/>
              <a:t>təcrübədə</a:t>
            </a:r>
            <a:r>
              <a:rPr lang="en-US" sz="2400" b="1" dirty="0"/>
              <a:t> </a:t>
            </a:r>
            <a:r>
              <a:rPr lang="en-US" sz="2400" b="1" dirty="0" err="1"/>
              <a:t>rast</a:t>
            </a:r>
            <a:r>
              <a:rPr lang="en-US" sz="2400" b="1" dirty="0"/>
              <a:t> </a:t>
            </a:r>
            <a:r>
              <a:rPr lang="en-US" sz="2400" b="1" dirty="0" err="1"/>
              <a:t>gəlinən</a:t>
            </a:r>
            <a:r>
              <a:rPr lang="en-US" sz="2400" b="1" dirty="0"/>
              <a:t> </a:t>
            </a:r>
            <a:r>
              <a:rPr lang="en-US" sz="2400" b="1" dirty="0" err="1"/>
              <a:t>həqiqi</a:t>
            </a:r>
            <a:r>
              <a:rPr lang="en-US" sz="2400" b="1" dirty="0"/>
              <a:t> </a:t>
            </a:r>
            <a:r>
              <a:rPr lang="en-US" sz="2400" b="1" dirty="0" err="1"/>
              <a:t>nəticələr</a:t>
            </a:r>
            <a:r>
              <a:rPr lang="en-US" sz="2400" b="1" dirty="0"/>
              <a:t> </a:t>
            </a:r>
            <a:r>
              <a:rPr lang="en-US" sz="2400" b="1" dirty="0" err="1"/>
              <a:t>arasındakı</a:t>
            </a:r>
            <a:r>
              <a:rPr lang="en-US" sz="2400" b="1" dirty="0"/>
              <a:t> </a:t>
            </a:r>
            <a:r>
              <a:rPr lang="en-US" sz="2400" b="1" dirty="0" err="1"/>
              <a:t>boşluğu</a:t>
            </a:r>
            <a:r>
              <a:rPr lang="en-US" sz="2400" b="1" dirty="0"/>
              <a:t> </a:t>
            </a:r>
            <a:r>
              <a:rPr lang="en-US" sz="2400" b="1" dirty="0" err="1"/>
              <a:t>doldurmaq</a:t>
            </a:r>
            <a:r>
              <a:rPr lang="en-US" sz="2400" b="1" dirty="0"/>
              <a:t> </a:t>
            </a:r>
            <a:r>
              <a:rPr lang="en-US" sz="2400" b="1" dirty="0" err="1"/>
              <a:t>məqsədilə</a:t>
            </a:r>
            <a:r>
              <a:rPr lang="en-US" sz="2400" b="1" dirty="0"/>
              <a:t> </a:t>
            </a:r>
            <a:r>
              <a:rPr lang="en-US" sz="2400" b="1" dirty="0" err="1"/>
              <a:t>klinik</a:t>
            </a:r>
            <a:r>
              <a:rPr lang="en-US" sz="2400" b="1" dirty="0"/>
              <a:t> audit  </a:t>
            </a:r>
            <a:r>
              <a:rPr lang="en-US" sz="2400" b="1" dirty="0" err="1"/>
              <a:t>aparılır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45999" y="985305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GİRİŞ </a:t>
            </a:r>
          </a:p>
        </p:txBody>
      </p:sp>
    </p:spTree>
    <p:extLst>
      <p:ext uri="{BB962C8B-B14F-4D97-AF65-F5344CB8AC3E}">
        <p14:creationId xmlns:p14="http://schemas.microsoft.com/office/powerpoint/2010/main" val="313442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7306"/>
            <a:ext cx="5827776" cy="4579657"/>
          </a:xfrm>
        </p:spPr>
        <p:txBody>
          <a:bodyPr>
            <a:normAutofit fontScale="92500" lnSpcReduction="10000"/>
          </a:bodyPr>
          <a:lstStyle/>
          <a:p>
            <a:pPr marL="390525" indent="-37846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dirty="0" err="1">
                <a:cs typeface="Calibri"/>
              </a:rPr>
              <a:t>Milli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10" dirty="0">
                <a:cs typeface="Calibri"/>
              </a:rPr>
              <a:t>ÜDX </a:t>
            </a:r>
            <a:r>
              <a:rPr lang="en-US" sz="2400" b="1" spc="10" dirty="0" err="1">
                <a:cs typeface="Calibri"/>
              </a:rPr>
              <a:t>Profilaktikası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koordinatorları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5" dirty="0">
                <a:cs typeface="Calibri"/>
              </a:rPr>
              <a:t>(NCPCs) </a:t>
            </a:r>
            <a:r>
              <a:rPr lang="en-US" sz="2400" b="1" spc="-5" dirty="0" err="1">
                <a:cs typeface="Calibri"/>
              </a:rPr>
              <a:t>milli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qruplara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rəhbərlik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etmək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üçün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dəvət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5" dirty="0" err="1">
                <a:cs typeface="Calibri"/>
              </a:rPr>
              <a:t>aldılar</a:t>
            </a:r>
            <a:endParaRPr lang="en-US" sz="2400" b="1" spc="10" dirty="0">
              <a:cs typeface="Calibri"/>
            </a:endParaRPr>
          </a:p>
          <a:p>
            <a:pPr marL="390525" marR="5080" indent="-378460">
              <a:lnSpc>
                <a:spcPts val="2330"/>
              </a:lnSpc>
              <a:spcBef>
                <a:spcPts val="57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spc="10" dirty="0" err="1">
                <a:cs typeface="Calibri"/>
              </a:rPr>
              <a:t>Məqsəd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dünyada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daha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çox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mərkəzin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5" dirty="0">
                <a:cs typeface="Calibri"/>
              </a:rPr>
              <a:t>(</a:t>
            </a:r>
            <a:r>
              <a:rPr lang="en-US" sz="2400" b="1" spc="10" dirty="0">
                <a:cs typeface="Calibri"/>
              </a:rPr>
              <a:t>300-ə </a:t>
            </a:r>
            <a:r>
              <a:rPr lang="en-US" sz="2400" b="1" spc="10" dirty="0" err="1">
                <a:cs typeface="Calibri"/>
              </a:rPr>
              <a:t>qədər</a:t>
            </a:r>
            <a:r>
              <a:rPr lang="en-US" sz="2400" b="1" spc="10" dirty="0">
                <a:cs typeface="Calibri"/>
              </a:rPr>
              <a:t>)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cəlb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olunması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idi</a:t>
            </a:r>
            <a:endParaRPr lang="en-US" sz="2400" b="1" dirty="0"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spc="10" dirty="0">
                <a:cs typeface="Calibri"/>
              </a:rPr>
              <a:t>57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5" dirty="0" err="1">
                <a:cs typeface="Calibri"/>
              </a:rPr>
              <a:t>Milli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5" dirty="0" err="1">
                <a:cs typeface="Calibri"/>
              </a:rPr>
              <a:t>Kardiologiya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5" dirty="0" err="1">
                <a:cs typeface="Calibri"/>
              </a:rPr>
              <a:t>Cəmiyyəti</a:t>
            </a:r>
            <a:r>
              <a:rPr lang="en-US" sz="2400" b="1" spc="5" dirty="0">
                <a:cs typeface="Calibri"/>
              </a:rPr>
              <a:t>,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spc="10" dirty="0">
                <a:cs typeface="Calibri"/>
              </a:rPr>
              <a:t>51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koordinator</a:t>
            </a:r>
            <a:r>
              <a:rPr lang="en-US" sz="2400" b="1" spc="10" dirty="0">
                <a:cs typeface="Calibri"/>
              </a:rPr>
              <a:t>,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10" dirty="0">
                <a:cs typeface="Calibri"/>
              </a:rPr>
              <a:t>47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assosiasiya</a:t>
            </a:r>
            <a:endParaRPr lang="en-US" sz="2400" b="1" dirty="0"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dirty="0" err="1">
                <a:cs typeface="Calibri"/>
              </a:rPr>
              <a:t>Demək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olar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ki</a:t>
            </a:r>
            <a:r>
              <a:rPr lang="en-US" sz="2400" b="1" dirty="0">
                <a:cs typeface="Calibri"/>
              </a:rPr>
              <a:t>, </a:t>
            </a:r>
            <a:r>
              <a:rPr lang="en-US" sz="2400" b="1" dirty="0" err="1">
                <a:cs typeface="Calibri"/>
              </a:rPr>
              <a:t>dünyanın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bütün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coğrafi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regionlarını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əhatə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edir</a:t>
            </a:r>
            <a:endParaRPr lang="en-US" sz="2400" b="1" dirty="0"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spc="-10" dirty="0" err="1">
                <a:cs typeface="Calibri"/>
              </a:rPr>
              <a:t>Hər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10" dirty="0" err="1">
                <a:cs typeface="Calibri"/>
              </a:rPr>
              <a:t>mərkəzdən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5" dirty="0">
                <a:solidFill>
                  <a:srgbClr val="FF0000"/>
                </a:solidFill>
                <a:cs typeface="Calibri"/>
              </a:rPr>
              <a:t>100++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5" dirty="0" err="1">
                <a:cs typeface="Calibri"/>
              </a:rPr>
              <a:t>pasiyent</a:t>
            </a:r>
            <a:endParaRPr lang="en-US" sz="2400" b="1" dirty="0">
              <a:cs typeface="Calibri"/>
            </a:endParaRPr>
          </a:p>
          <a:p>
            <a:pPr marL="390525" marR="434975" indent="-378460">
              <a:lnSpc>
                <a:spcPts val="2330"/>
              </a:lnSpc>
              <a:spcBef>
                <a:spcPts val="57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lang="en-US" sz="2400" b="1" spc="-10" dirty="0" err="1">
                <a:cs typeface="Calibri"/>
              </a:rPr>
              <a:t>Elektron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10" dirty="0" err="1">
                <a:cs typeface="Calibri"/>
              </a:rPr>
              <a:t>məlumat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10" dirty="0" err="1">
                <a:cs typeface="Calibri"/>
              </a:rPr>
              <a:t>sistemi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(</a:t>
            </a:r>
            <a:r>
              <a:rPr lang="en-US" sz="2400" b="1" dirty="0" err="1">
                <a:cs typeface="Calibri"/>
              </a:rPr>
              <a:t>RedCap</a:t>
            </a:r>
            <a:r>
              <a:rPr lang="en-US" sz="2400" b="1" dirty="0">
                <a:cs typeface="Calibri"/>
              </a:rPr>
              <a:t>)</a:t>
            </a:r>
            <a:r>
              <a:rPr lang="en-US" sz="2400" b="1" spc="20" dirty="0">
                <a:cs typeface="Calibri"/>
              </a:rPr>
              <a:t> </a:t>
            </a:r>
            <a:r>
              <a:rPr lang="en-US" sz="2400" b="1" spc="5" dirty="0">
                <a:cs typeface="Calibri"/>
              </a:rPr>
              <a:t>PC,</a:t>
            </a:r>
            <a:r>
              <a:rPr lang="en-US" sz="2400" b="1" spc="15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MAC,</a:t>
            </a:r>
            <a:r>
              <a:rPr lang="en-US" sz="2400" b="1" spc="5" dirty="0">
                <a:cs typeface="Calibri"/>
              </a:rPr>
              <a:t> </a:t>
            </a:r>
            <a:r>
              <a:rPr lang="en-US" sz="2400" b="1" spc="-25" dirty="0">
                <a:cs typeface="Calibri"/>
              </a:rPr>
              <a:t>Tablet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və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spc="10" dirty="0" err="1">
                <a:cs typeface="Calibri"/>
              </a:rPr>
              <a:t>ya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Smartphone</a:t>
            </a:r>
          </a:p>
          <a:p>
            <a:endParaRPr lang="en-US" b="1" dirty="0"/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838200" y="773990"/>
            <a:ext cx="10515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chemeClr val="accent2"/>
                </a:solidFill>
                <a:latin typeface="+mn-lt"/>
                <a:cs typeface="Calibri"/>
              </a:rPr>
              <a:t>SURF</a:t>
            </a:r>
            <a:r>
              <a:rPr sz="3200" b="1" spc="-60" dirty="0">
                <a:solidFill>
                  <a:schemeClr val="accent2"/>
                </a:solidFill>
                <a:latin typeface="+mn-lt"/>
                <a:cs typeface="Calibri"/>
              </a:rPr>
              <a:t> </a:t>
            </a:r>
            <a:r>
              <a:rPr sz="3200" b="1" spc="5" dirty="0">
                <a:solidFill>
                  <a:schemeClr val="accent2"/>
                </a:solidFill>
                <a:latin typeface="+mn-lt"/>
                <a:cs typeface="Calibri"/>
              </a:rPr>
              <a:t>II</a:t>
            </a:r>
            <a:r>
              <a:rPr lang="az-Latn-AZ" sz="3200" b="1" spc="5" dirty="0">
                <a:solidFill>
                  <a:schemeClr val="accent2"/>
                </a:solidFill>
                <a:latin typeface="+mn-lt"/>
                <a:cs typeface="Calibri"/>
              </a:rPr>
              <a:t> FAZA</a:t>
            </a:r>
            <a:endParaRPr sz="3200" dirty="0">
              <a:solidFill>
                <a:schemeClr val="accent2"/>
              </a:solidFill>
              <a:latin typeface="+mn-lt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9713E-554B-3A47-AACA-31838CB8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648" y="2096890"/>
            <a:ext cx="5388863" cy="35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99" y="432506"/>
            <a:ext cx="10515600" cy="663575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>
                <a:solidFill>
                  <a:srgbClr val="C00000"/>
                </a:solidFill>
                <a:latin typeface="+mn-lt"/>
              </a:rPr>
              <a:t>MƏRKƏZLƏRƏ OLAN TƏLƏBLƏR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VƏ PASİYENTLƏRİN TƏQDIQATA DAXIL EDILMƏ MEYARLARI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775" y="1325449"/>
            <a:ext cx="10973369" cy="395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Aşağıdakı</a:t>
            </a:r>
            <a:r>
              <a:rPr lang="en-US" sz="2400" b="1" dirty="0"/>
              <a:t> </a:t>
            </a:r>
            <a:r>
              <a:rPr lang="en-US" sz="2400" b="1" dirty="0" err="1"/>
              <a:t>diaqnozlardan</a:t>
            </a:r>
            <a:r>
              <a:rPr lang="en-US" sz="2400" b="1" dirty="0"/>
              <a:t> </a:t>
            </a:r>
            <a:r>
              <a:rPr lang="en-US" sz="2400" b="1" dirty="0" err="1"/>
              <a:t>birinin</a:t>
            </a:r>
            <a:r>
              <a:rPr lang="en-US" sz="2400" b="1" dirty="0"/>
              <a:t> </a:t>
            </a:r>
            <a:r>
              <a:rPr lang="en-US" sz="2400" b="1" dirty="0" err="1"/>
              <a:t>olması</a:t>
            </a:r>
            <a:r>
              <a:rPr lang="en-US" sz="2400" b="1" dirty="0"/>
              <a:t>  </a:t>
            </a:r>
          </a:p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Koronar</a:t>
            </a:r>
            <a:r>
              <a:rPr lang="en-US" sz="2400" b="1" dirty="0"/>
              <a:t> </a:t>
            </a:r>
            <a:r>
              <a:rPr lang="en-US" sz="2400" b="1" dirty="0" err="1"/>
              <a:t>arteriyaların</a:t>
            </a:r>
            <a:r>
              <a:rPr lang="en-US" sz="2400" b="1" dirty="0"/>
              <a:t> </a:t>
            </a:r>
            <a:r>
              <a:rPr lang="en-US" sz="2400" b="1" dirty="0" err="1"/>
              <a:t>şuntlama</a:t>
            </a:r>
            <a:r>
              <a:rPr lang="en-US" sz="2400" b="1" dirty="0"/>
              <a:t> </a:t>
            </a:r>
            <a:r>
              <a:rPr lang="en-US" sz="2400" b="1" dirty="0" err="1"/>
              <a:t>əməliyyatı</a:t>
            </a:r>
            <a:r>
              <a:rPr lang="en-US" sz="2400" b="1" dirty="0"/>
              <a:t> (CABG)</a:t>
            </a:r>
          </a:p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ru-RU" sz="2400" b="1" dirty="0"/>
              <a:t>Р</a:t>
            </a:r>
            <a:r>
              <a:rPr lang="en-US" sz="2400" b="1" dirty="0" err="1"/>
              <a:t>erkutan</a:t>
            </a:r>
            <a:r>
              <a:rPr lang="en-US" sz="2400" b="1" dirty="0"/>
              <a:t> </a:t>
            </a:r>
            <a:r>
              <a:rPr lang="en-US" sz="2400" b="1" dirty="0" err="1"/>
              <a:t>koronar</a:t>
            </a:r>
            <a:r>
              <a:rPr lang="en-US" sz="2400" b="1" dirty="0"/>
              <a:t> </a:t>
            </a:r>
            <a:r>
              <a:rPr lang="en-US" sz="2400" b="1" dirty="0" err="1"/>
              <a:t>müdaxilə</a:t>
            </a:r>
            <a:r>
              <a:rPr lang="en-US" sz="2400" b="1" dirty="0"/>
              <a:t> (PCI),</a:t>
            </a:r>
          </a:p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de-DE" sz="2400" b="1" dirty="0" err="1"/>
              <a:t>Kəskin</a:t>
            </a:r>
            <a:r>
              <a:rPr lang="de-DE" sz="2400" b="1" dirty="0"/>
              <a:t> koronar </a:t>
            </a:r>
            <a:r>
              <a:rPr lang="de-DE" sz="2400" b="1" dirty="0" err="1"/>
              <a:t>sindrom</a:t>
            </a:r>
            <a:r>
              <a:rPr lang="de-DE" sz="2400" b="1" dirty="0"/>
              <a:t> (AKS)</a:t>
            </a:r>
            <a:endParaRPr lang="en-US" sz="2400" b="1" dirty="0"/>
          </a:p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de-DE" sz="2400" b="1" dirty="0"/>
              <a:t>Stabil </a:t>
            </a:r>
            <a:r>
              <a:rPr lang="de-DE" sz="2400" b="1" dirty="0" err="1"/>
              <a:t>stenokardiya</a:t>
            </a:r>
            <a:r>
              <a:rPr lang="de-DE" sz="2400" b="1" dirty="0"/>
              <a:t> (SA)</a:t>
            </a:r>
            <a:endParaRPr lang="en-US" sz="2400" b="1" dirty="0"/>
          </a:p>
          <a:p>
            <a:pPr marL="18288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de-DE" sz="2400" b="1" dirty="0" err="1"/>
              <a:t>Demoqrafik</a:t>
            </a:r>
            <a:r>
              <a:rPr lang="de-DE" sz="2400" b="1" dirty="0"/>
              <a:t>, </a:t>
            </a:r>
            <a:r>
              <a:rPr lang="de-DE" sz="2400" b="1" dirty="0" err="1"/>
              <a:t>klinik</a:t>
            </a:r>
            <a:r>
              <a:rPr lang="de-DE" sz="2400" b="1" dirty="0"/>
              <a:t> </a:t>
            </a:r>
            <a:r>
              <a:rPr lang="de-DE" sz="2400" b="1" dirty="0" err="1"/>
              <a:t>və</a:t>
            </a:r>
            <a:r>
              <a:rPr lang="de-DE" sz="2400" b="1" dirty="0"/>
              <a:t> </a:t>
            </a:r>
            <a:r>
              <a:rPr lang="de-DE" sz="2400" b="1" dirty="0" err="1"/>
              <a:t>laborator</a:t>
            </a:r>
            <a:r>
              <a:rPr lang="de-DE" sz="2400" b="1" dirty="0"/>
              <a:t> </a:t>
            </a:r>
            <a:r>
              <a:rPr lang="de-DE" sz="2400" b="1" dirty="0" err="1"/>
              <a:t>məlumatları</a:t>
            </a:r>
            <a:r>
              <a:rPr lang="de-DE" sz="2400" b="1" dirty="0"/>
              <a:t> </a:t>
            </a:r>
            <a:r>
              <a:rPr lang="de-DE" sz="2400" b="1" dirty="0" err="1"/>
              <a:t>əldə</a:t>
            </a:r>
            <a:r>
              <a:rPr lang="de-DE" sz="2400" b="1" dirty="0"/>
              <a:t> </a:t>
            </a:r>
            <a:r>
              <a:rPr lang="de-DE" sz="2400" b="1" dirty="0" err="1"/>
              <a:t>edərək</a:t>
            </a:r>
            <a:r>
              <a:rPr lang="de-DE" sz="2400" b="1" dirty="0"/>
              <a:t> </a:t>
            </a:r>
            <a:r>
              <a:rPr lang="de-DE" sz="2400" b="1" dirty="0" err="1"/>
              <a:t>tədqiqatın</a:t>
            </a:r>
            <a:r>
              <a:rPr lang="de-DE" sz="2400" b="1" dirty="0"/>
              <a:t> anket </a:t>
            </a:r>
            <a:r>
              <a:rPr lang="de-DE" sz="2400" b="1" dirty="0" err="1"/>
              <a:t>formasında</a:t>
            </a:r>
            <a:r>
              <a:rPr lang="de-DE" sz="2400" b="1" dirty="0"/>
              <a:t> </a:t>
            </a:r>
            <a:r>
              <a:rPr lang="de-DE" sz="2400" b="1" dirty="0" err="1"/>
              <a:t>qeyd</a:t>
            </a:r>
            <a:r>
              <a:rPr lang="de-DE" sz="2400" b="1" dirty="0"/>
              <a:t> </a:t>
            </a:r>
            <a:r>
              <a:rPr lang="de-DE" sz="2400" b="1" dirty="0" err="1"/>
              <a:t>etmək</a:t>
            </a:r>
            <a:r>
              <a:rPr lang="de-DE" sz="2400" b="1" dirty="0"/>
              <a:t>.</a:t>
            </a:r>
            <a:endParaRPr lang="en-US" sz="2400" b="1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E90AA30-1188-3245-91DC-C3CCF8E26E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58" y="5689283"/>
            <a:ext cx="1173234" cy="10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8" y="217947"/>
            <a:ext cx="11756572" cy="671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tabLst>
                <a:tab pos="139700" algn="l"/>
                <a:tab pos="457200" algn="l"/>
              </a:tabLst>
            </a:pPr>
            <a:r>
              <a:rPr lang="de-DE" sz="2800" b="1" dirty="0">
                <a:solidFill>
                  <a:srgbClr val="C00000"/>
                </a:solidFill>
              </a:rPr>
              <a:t>ANAMNEZ</a:t>
            </a:r>
            <a:endParaRPr lang="en-US" sz="2800" b="1" dirty="0">
              <a:solidFill>
                <a:srgbClr val="C00000"/>
              </a:solidFill>
            </a:endParaRPr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de-DE" sz="2400" b="1" dirty="0" err="1"/>
              <a:t>Tütünçəkmə</a:t>
            </a:r>
            <a:r>
              <a:rPr lang="de-DE" sz="2400" b="1" dirty="0"/>
              <a:t>  (</a:t>
            </a:r>
            <a:r>
              <a:rPr lang="de-DE" sz="2400" b="1" dirty="0" err="1"/>
              <a:t>hal-hazırda</a:t>
            </a:r>
            <a:r>
              <a:rPr lang="de-DE" sz="2400" b="1" dirty="0"/>
              <a:t>/</a:t>
            </a:r>
            <a:r>
              <a:rPr lang="de-DE" sz="2400" b="1" dirty="0" err="1"/>
              <a:t>çəkmir</a:t>
            </a:r>
            <a:r>
              <a:rPr lang="de-DE" sz="2400" b="1" dirty="0"/>
              <a:t>, &gt;6 </a:t>
            </a:r>
            <a:r>
              <a:rPr lang="de-DE" sz="2400" b="1" dirty="0" err="1"/>
              <a:t>aydan</a:t>
            </a:r>
            <a:r>
              <a:rPr lang="de-DE" sz="2400" b="1" dirty="0"/>
              <a:t> </a:t>
            </a:r>
            <a:r>
              <a:rPr lang="de-DE" sz="2400" b="1" dirty="0" err="1"/>
              <a:t>artıq</a:t>
            </a:r>
            <a:r>
              <a:rPr lang="de-DE" sz="2400" b="1" dirty="0"/>
              <a:t> </a:t>
            </a:r>
            <a:r>
              <a:rPr lang="de-DE" sz="2400" b="1" dirty="0" err="1"/>
              <a:t>çəkmir</a:t>
            </a:r>
            <a:r>
              <a:rPr lang="de-DE" sz="2400" b="1" dirty="0"/>
              <a:t>, </a:t>
            </a:r>
            <a:r>
              <a:rPr lang="de-DE" sz="2400" b="1" dirty="0" err="1"/>
              <a:t>heç</a:t>
            </a:r>
            <a:r>
              <a:rPr lang="de-DE" sz="2400" b="1" dirty="0"/>
              <a:t> </a:t>
            </a:r>
            <a:r>
              <a:rPr lang="de-DE" sz="2400" b="1" dirty="0" err="1"/>
              <a:t>zaman</a:t>
            </a:r>
            <a:r>
              <a:rPr lang="de-DE" sz="2400" b="1" dirty="0"/>
              <a:t> </a:t>
            </a:r>
            <a:r>
              <a:rPr lang="de-DE" sz="2400" b="1" dirty="0" err="1"/>
              <a:t>çəkməyib</a:t>
            </a:r>
            <a:r>
              <a:rPr lang="de-DE" sz="2400" b="1" dirty="0"/>
              <a:t>),  </a:t>
            </a:r>
            <a:r>
              <a:rPr lang="en-US" sz="2400" b="1" dirty="0" err="1"/>
              <a:t>Təhsil</a:t>
            </a:r>
            <a:r>
              <a:rPr lang="en-US" sz="2400" b="1" dirty="0"/>
              <a:t> </a:t>
            </a:r>
            <a:r>
              <a:rPr lang="en-US" sz="2400" b="1" dirty="0" err="1"/>
              <a:t>səviyyəsi</a:t>
            </a:r>
            <a:r>
              <a:rPr lang="en-US" sz="2400" b="1" dirty="0"/>
              <a:t> </a:t>
            </a:r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Fiziki</a:t>
            </a:r>
            <a:r>
              <a:rPr lang="en-US" sz="2400" b="1" dirty="0"/>
              <a:t> </a:t>
            </a:r>
            <a:r>
              <a:rPr lang="en-US" sz="2400" b="1" dirty="0" err="1"/>
              <a:t>aktivlik</a:t>
            </a:r>
            <a:r>
              <a:rPr lang="en-US" sz="2400" b="1" dirty="0"/>
              <a:t> (</a:t>
            </a:r>
            <a:r>
              <a:rPr lang="en-US" sz="2400" b="1" dirty="0" err="1"/>
              <a:t>az</a:t>
            </a:r>
            <a:r>
              <a:rPr lang="en-US" sz="2400" b="1" dirty="0"/>
              <a:t>, </a:t>
            </a:r>
            <a:r>
              <a:rPr lang="en-US" sz="2400" b="1" dirty="0" err="1"/>
              <a:t>daha</a:t>
            </a:r>
            <a:r>
              <a:rPr lang="en-US" sz="2400" b="1" dirty="0"/>
              <a:t> </a:t>
            </a:r>
            <a:r>
              <a:rPr lang="en-US" sz="2400" b="1" dirty="0" err="1"/>
              <a:t>çox</a:t>
            </a:r>
            <a:r>
              <a:rPr lang="en-US" sz="2400" b="1" dirty="0"/>
              <a:t>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ya</a:t>
            </a:r>
            <a:r>
              <a:rPr lang="en-US" sz="2400" b="1" dirty="0"/>
              <a:t> </a:t>
            </a:r>
            <a:r>
              <a:rPr lang="en-US" sz="2400" b="1" dirty="0" err="1"/>
              <a:t>tövsiyə</a:t>
            </a:r>
            <a:r>
              <a:rPr lang="en-US" sz="2400" b="1" dirty="0"/>
              <a:t> </a:t>
            </a:r>
            <a:r>
              <a:rPr lang="en-US" sz="2400" b="1" dirty="0" err="1"/>
              <a:t>olunan</a:t>
            </a:r>
            <a:r>
              <a:rPr lang="en-US" sz="2400" b="1" dirty="0"/>
              <a:t> </a:t>
            </a:r>
            <a:r>
              <a:rPr lang="en-US" sz="2400" b="1" dirty="0" err="1"/>
              <a:t>səviyyədə</a:t>
            </a:r>
            <a:r>
              <a:rPr lang="en-US" sz="2400" b="1" dirty="0"/>
              <a:t> </a:t>
            </a:r>
            <a:r>
              <a:rPr lang="en-US" sz="2400" b="1" dirty="0" err="1"/>
              <a:t>həftənin</a:t>
            </a:r>
            <a:r>
              <a:rPr lang="en-US" sz="2400" b="1" dirty="0"/>
              <a:t> </a:t>
            </a:r>
            <a:r>
              <a:rPr lang="en-US" sz="2400" b="1" dirty="0" err="1"/>
              <a:t>əksər</a:t>
            </a:r>
            <a:r>
              <a:rPr lang="en-US" sz="2400" b="1" dirty="0"/>
              <a:t> </a:t>
            </a:r>
            <a:r>
              <a:rPr lang="en-US" sz="2400" b="1" dirty="0" err="1"/>
              <a:t>günlərində</a:t>
            </a:r>
            <a:r>
              <a:rPr lang="en-US" sz="2400" b="1" dirty="0"/>
              <a:t> 30 </a:t>
            </a:r>
            <a:r>
              <a:rPr lang="en-US" sz="2400" b="1" dirty="0" err="1"/>
              <a:t>dəq</a:t>
            </a:r>
            <a:r>
              <a:rPr lang="en-US" sz="2400" b="1" dirty="0"/>
              <a:t> </a:t>
            </a:r>
            <a:r>
              <a:rPr lang="en-US" sz="2400" b="1" dirty="0" err="1"/>
              <a:t>ərzində</a:t>
            </a:r>
            <a:r>
              <a:rPr lang="en-US" sz="2400" b="1" dirty="0"/>
              <a:t> </a:t>
            </a:r>
            <a:r>
              <a:rPr lang="en-US" sz="2400" b="1" dirty="0" err="1"/>
              <a:t>mötədil</a:t>
            </a:r>
            <a:r>
              <a:rPr lang="en-US" sz="2400" b="1" dirty="0"/>
              <a:t> </a:t>
            </a:r>
            <a:r>
              <a:rPr lang="en-US" sz="2400" b="1" dirty="0" err="1"/>
              <a:t>fiziki</a:t>
            </a:r>
            <a:r>
              <a:rPr lang="en-US" sz="2400" b="1" dirty="0"/>
              <a:t> </a:t>
            </a:r>
            <a:r>
              <a:rPr lang="en-US" sz="2400" b="1" dirty="0" err="1"/>
              <a:t>aktivlik</a:t>
            </a:r>
            <a:endParaRPr lang="en-US" sz="2400" b="1" dirty="0"/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Ailə</a:t>
            </a:r>
            <a:r>
              <a:rPr lang="en-US" sz="2400" b="1" dirty="0"/>
              <a:t> </a:t>
            </a:r>
            <a:r>
              <a:rPr lang="en-US" sz="2400" b="1" dirty="0" err="1"/>
              <a:t>anamnezində</a:t>
            </a:r>
            <a:r>
              <a:rPr lang="en-US" sz="2400" b="1" dirty="0"/>
              <a:t> (</a:t>
            </a:r>
            <a:r>
              <a:rPr lang="en-US" sz="2400" b="1" dirty="0" err="1"/>
              <a:t>birinci</a:t>
            </a:r>
            <a:r>
              <a:rPr lang="en-US" sz="2400" b="1" dirty="0"/>
              <a:t> </a:t>
            </a:r>
            <a:r>
              <a:rPr lang="en-US" sz="2400" b="1" dirty="0" err="1"/>
              <a:t>dərəcəli</a:t>
            </a:r>
            <a:r>
              <a:rPr lang="en-US" sz="2400" b="1" dirty="0"/>
              <a:t> </a:t>
            </a:r>
            <a:r>
              <a:rPr lang="en-US" sz="2400" b="1" dirty="0" err="1"/>
              <a:t>qohumlarında</a:t>
            </a:r>
            <a:r>
              <a:rPr lang="en-US" sz="2400" b="1" dirty="0"/>
              <a:t> &lt;55 </a:t>
            </a:r>
            <a:r>
              <a:rPr lang="en-US" sz="2400" b="1" dirty="0" err="1"/>
              <a:t>yaşda</a:t>
            </a:r>
            <a:r>
              <a:rPr lang="en-US" sz="2400" b="1" dirty="0"/>
              <a:t> </a:t>
            </a:r>
            <a:r>
              <a:rPr lang="en-US" sz="2400" b="1" dirty="0" err="1"/>
              <a:t>kişilər</a:t>
            </a:r>
            <a:r>
              <a:rPr lang="en-US" sz="2400" b="1" dirty="0"/>
              <a:t> </a:t>
            </a:r>
            <a:r>
              <a:rPr lang="en-US" sz="2400" b="1" dirty="0" err="1"/>
              <a:t>və</a:t>
            </a:r>
            <a:r>
              <a:rPr lang="en-US" sz="2400" b="1" dirty="0"/>
              <a:t> &lt;65 </a:t>
            </a:r>
            <a:r>
              <a:rPr lang="en-US" sz="2400" b="1" dirty="0" err="1"/>
              <a:t>yaşda</a:t>
            </a:r>
            <a:r>
              <a:rPr lang="en-US" sz="2400" b="1" dirty="0"/>
              <a:t> </a:t>
            </a:r>
            <a:r>
              <a:rPr lang="en-US" sz="2400" b="1" dirty="0" err="1"/>
              <a:t>qadınlar</a:t>
            </a:r>
            <a:r>
              <a:rPr lang="en-US" sz="2400" b="1" dirty="0"/>
              <a:t> </a:t>
            </a:r>
            <a:r>
              <a:rPr lang="en-US" sz="2400" b="1" dirty="0" err="1"/>
              <a:t>arasında</a:t>
            </a:r>
            <a:r>
              <a:rPr lang="en-US" sz="2400" b="1" dirty="0"/>
              <a:t> </a:t>
            </a:r>
            <a:r>
              <a:rPr lang="en-US" sz="2400" b="1" dirty="0" err="1"/>
              <a:t>aterosklerotik</a:t>
            </a:r>
            <a:r>
              <a:rPr lang="en-US" sz="2400" b="1" dirty="0"/>
              <a:t> ÜDX)  </a:t>
            </a:r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Əvvəllər</a:t>
            </a:r>
            <a:r>
              <a:rPr lang="en-US" sz="2400" b="1" dirty="0"/>
              <a:t> </a:t>
            </a:r>
            <a:r>
              <a:rPr lang="en-US" sz="2400" b="1" dirty="0" err="1"/>
              <a:t>təyin</a:t>
            </a:r>
            <a:r>
              <a:rPr lang="en-US" sz="2400" b="1" dirty="0"/>
              <a:t> </a:t>
            </a:r>
            <a:r>
              <a:rPr lang="en-US" sz="2400" b="1" dirty="0" err="1"/>
              <a:t>olunmuş</a:t>
            </a:r>
            <a:r>
              <a:rPr lang="en-US" sz="2400" b="1" dirty="0"/>
              <a:t> </a:t>
            </a:r>
            <a:r>
              <a:rPr lang="en-US" sz="2400" b="1" dirty="0" err="1"/>
              <a:t>diaqnoz</a:t>
            </a:r>
            <a:r>
              <a:rPr lang="en-US" sz="2400" b="1" dirty="0"/>
              <a:t>: AH, </a:t>
            </a:r>
            <a:r>
              <a:rPr lang="en-US" sz="2400" b="1" dirty="0" err="1"/>
              <a:t>hiperlipidemiya</a:t>
            </a:r>
            <a:r>
              <a:rPr lang="en-US" sz="2400" b="1" dirty="0"/>
              <a:t>, Tip 1 </a:t>
            </a:r>
            <a:r>
              <a:rPr lang="en-US" sz="2400" b="1" dirty="0" err="1"/>
              <a:t>və</a:t>
            </a:r>
            <a:r>
              <a:rPr lang="en-US" sz="2400" b="1" dirty="0"/>
              <a:t> </a:t>
            </a:r>
            <a:r>
              <a:rPr lang="en-US" sz="2400" b="1" dirty="0" err="1"/>
              <a:t>ya</a:t>
            </a:r>
            <a:r>
              <a:rPr lang="en-US" sz="2400" b="1" dirty="0"/>
              <a:t> tip 2 ŞD (DM) </a:t>
            </a:r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Kardioreabilitasiya</a:t>
            </a:r>
            <a:r>
              <a:rPr lang="en-US" sz="2400" b="1" dirty="0"/>
              <a:t> </a:t>
            </a:r>
            <a:r>
              <a:rPr lang="en-US" sz="2400" b="1" dirty="0" err="1"/>
              <a:t>proqramında</a:t>
            </a:r>
            <a:r>
              <a:rPr lang="en-US" sz="2400" b="1" dirty="0"/>
              <a:t> </a:t>
            </a:r>
            <a:r>
              <a:rPr lang="en-US" sz="2400" b="1" dirty="0" err="1"/>
              <a:t>iştirak</a:t>
            </a:r>
            <a:r>
              <a:rPr lang="en-US" sz="2400" b="1" dirty="0"/>
              <a:t>  </a:t>
            </a:r>
          </a:p>
          <a:p>
            <a:pPr marL="182880" lvl="0" indent="-18288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139700" algn="l"/>
                <a:tab pos="457200" algn="l"/>
              </a:tabLst>
            </a:pPr>
            <a:r>
              <a:rPr lang="en-US" sz="2400" b="1" dirty="0" err="1"/>
              <a:t>Medikamentoz</a:t>
            </a:r>
            <a:r>
              <a:rPr lang="en-US" sz="2400" b="1" dirty="0"/>
              <a:t> </a:t>
            </a:r>
            <a:r>
              <a:rPr lang="en-US" sz="2400" b="1" dirty="0" err="1"/>
              <a:t>müalicə</a:t>
            </a:r>
            <a:r>
              <a:rPr lang="en-US" sz="2400" b="1" dirty="0"/>
              <a:t> (</a:t>
            </a:r>
            <a:r>
              <a:rPr lang="en-US" sz="2400" b="1" dirty="0" err="1"/>
              <a:t>antitombositar</a:t>
            </a:r>
            <a:r>
              <a:rPr lang="en-US" sz="2400" b="1" dirty="0"/>
              <a:t>, beta-</a:t>
            </a:r>
            <a:r>
              <a:rPr lang="en-US" sz="2400" b="1" dirty="0" err="1"/>
              <a:t>blokator</a:t>
            </a:r>
            <a:r>
              <a:rPr lang="en-US" sz="2400" b="1" dirty="0"/>
              <a:t>, </a:t>
            </a:r>
            <a:r>
              <a:rPr lang="en-US" sz="2400" b="1" dirty="0" err="1"/>
              <a:t>kalsium</a:t>
            </a:r>
            <a:r>
              <a:rPr lang="en-US" sz="2400" b="1" dirty="0"/>
              <a:t> </a:t>
            </a:r>
            <a:r>
              <a:rPr lang="en-US" sz="2400" b="1" dirty="0" err="1"/>
              <a:t>antaqonistləri</a:t>
            </a:r>
            <a:r>
              <a:rPr lang="en-US" sz="2400" b="1" dirty="0"/>
              <a:t>, statin, </a:t>
            </a:r>
            <a:r>
              <a:rPr lang="en-US" sz="2400" b="1" dirty="0" err="1"/>
              <a:t>hiperlipidemia</a:t>
            </a:r>
            <a:r>
              <a:rPr lang="en-US" sz="2400" b="1" dirty="0"/>
              <a:t> </a:t>
            </a:r>
            <a:r>
              <a:rPr lang="en-US" sz="2400" b="1" dirty="0" err="1"/>
              <a:t>preparatları</a:t>
            </a:r>
            <a:r>
              <a:rPr lang="en-US" sz="2400" b="1" dirty="0"/>
              <a:t>, AÇFİ, ARB, </a:t>
            </a:r>
            <a:r>
              <a:rPr lang="en-US" sz="2400" b="1" dirty="0" err="1"/>
              <a:t>digər</a:t>
            </a:r>
            <a:r>
              <a:rPr lang="en-US" sz="2400" b="1" dirty="0"/>
              <a:t> </a:t>
            </a:r>
            <a:r>
              <a:rPr lang="en-US" sz="2400" b="1" dirty="0" err="1"/>
              <a:t>preparatlar</a:t>
            </a:r>
            <a:r>
              <a:rPr lang="en-US" sz="2400" b="1" dirty="0"/>
              <a:t>, </a:t>
            </a:r>
            <a:r>
              <a:rPr lang="en-US" sz="2400" b="1" dirty="0" err="1"/>
              <a:t>nitratlar</a:t>
            </a:r>
            <a:r>
              <a:rPr lang="en-US" sz="2400" b="1" dirty="0"/>
              <a:t>, insulin, </a:t>
            </a:r>
            <a:r>
              <a:rPr lang="en-US" sz="2400" b="1" dirty="0" err="1"/>
              <a:t>digər</a:t>
            </a:r>
            <a:r>
              <a:rPr lang="en-US" sz="2400" b="1" dirty="0"/>
              <a:t> oral </a:t>
            </a:r>
            <a:r>
              <a:rPr lang="en-US" sz="2400" b="1" dirty="0" err="1"/>
              <a:t>antidiabetik</a:t>
            </a:r>
            <a:r>
              <a:rPr lang="en-US" sz="2400" b="1" dirty="0"/>
              <a:t> </a:t>
            </a:r>
            <a:r>
              <a:rPr lang="en-US" sz="2400" b="1" dirty="0" err="1"/>
              <a:t>preparatlar</a:t>
            </a:r>
            <a:r>
              <a:rPr lang="en-US" sz="2400" b="1" dirty="0"/>
              <a:t>).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320" y="2124368"/>
            <a:ext cx="11201400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en-US" sz="2800" b="1" dirty="0"/>
              <a:t> SAT </a:t>
            </a:r>
            <a:r>
              <a:rPr lang="en-US" sz="2800" b="1" dirty="0" err="1"/>
              <a:t>və</a:t>
            </a:r>
            <a:r>
              <a:rPr lang="en-US" sz="2800" b="1" dirty="0"/>
              <a:t> DAT, boy, </a:t>
            </a:r>
            <a:r>
              <a:rPr lang="en-US" sz="2800" b="1" dirty="0" err="1"/>
              <a:t>çəki</a:t>
            </a:r>
            <a:r>
              <a:rPr lang="en-US" sz="2800" b="1" dirty="0"/>
              <a:t>, </a:t>
            </a:r>
            <a:r>
              <a:rPr lang="en-US" sz="2800" b="1" dirty="0" err="1"/>
              <a:t>qarın</a:t>
            </a:r>
            <a:r>
              <a:rPr lang="en-US" sz="2800" b="1" dirty="0"/>
              <a:t> </a:t>
            </a:r>
            <a:r>
              <a:rPr lang="en-US" sz="2800" b="1" dirty="0" err="1"/>
              <a:t>çevrəsi</a:t>
            </a:r>
            <a:r>
              <a:rPr lang="en-US" sz="2800" b="1" dirty="0"/>
              <a:t>.  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tabLst>
                <a:tab pos="139700" algn="l"/>
                <a:tab pos="457200" algn="l"/>
              </a:tabLst>
            </a:pPr>
            <a:r>
              <a:rPr lang="en-US" sz="2800" b="1" dirty="0"/>
              <a:t>Son 1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ərzində</a:t>
            </a:r>
            <a:r>
              <a:rPr lang="en-US" sz="2800" b="1" dirty="0"/>
              <a:t> </a:t>
            </a:r>
            <a:r>
              <a:rPr lang="en-US" sz="2800" b="1" dirty="0" err="1"/>
              <a:t>əldə</a:t>
            </a:r>
            <a:r>
              <a:rPr lang="en-US" sz="2800" b="1" dirty="0"/>
              <a:t> </a:t>
            </a:r>
            <a:r>
              <a:rPr lang="en-US" sz="2800" b="1" dirty="0" err="1"/>
              <a:t>olunmuş</a:t>
            </a:r>
            <a:r>
              <a:rPr lang="en-US" sz="2800" b="1" dirty="0"/>
              <a:t> </a:t>
            </a:r>
            <a:r>
              <a:rPr lang="en-US" sz="2800" b="1" dirty="0" err="1"/>
              <a:t>nəticələr</a:t>
            </a:r>
            <a:endParaRPr lang="en-US" sz="2800" b="1" dirty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en-US" sz="2800" b="1" dirty="0" err="1"/>
              <a:t>Acqarına</a:t>
            </a:r>
            <a:r>
              <a:rPr lang="en-US" sz="2800" b="1" dirty="0"/>
              <a:t> </a:t>
            </a:r>
            <a:r>
              <a:rPr lang="en-US" sz="2800" b="1" dirty="0" err="1"/>
              <a:t>qanda</a:t>
            </a:r>
            <a:r>
              <a:rPr lang="en-US" sz="2800" b="1" dirty="0"/>
              <a:t> </a:t>
            </a:r>
            <a:r>
              <a:rPr lang="en-US" sz="2800" b="1" dirty="0" err="1"/>
              <a:t>qlükoza</a:t>
            </a:r>
            <a:r>
              <a:rPr lang="en-US" sz="2800" b="1" dirty="0"/>
              <a:t>, HbA1 (ŞD </a:t>
            </a:r>
            <a:r>
              <a:rPr lang="en-US" sz="2800" b="1" dirty="0" err="1"/>
              <a:t>olan</a:t>
            </a:r>
            <a:r>
              <a:rPr lang="en-US" sz="2800" b="1" dirty="0"/>
              <a:t> </a:t>
            </a:r>
            <a:r>
              <a:rPr lang="en-US" sz="2800" b="1" dirty="0" err="1"/>
              <a:t>xəstələrdə</a:t>
            </a:r>
            <a:r>
              <a:rPr lang="en-US" sz="2800" b="1" dirty="0"/>
              <a:t>)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en-US" sz="2800" b="1" dirty="0" err="1"/>
              <a:t>ümumi</a:t>
            </a:r>
            <a:r>
              <a:rPr lang="en-US" sz="2800" b="1" dirty="0"/>
              <a:t> </a:t>
            </a:r>
            <a:r>
              <a:rPr lang="en-US" sz="2800" b="1" dirty="0" err="1"/>
              <a:t>xolesterin</a:t>
            </a:r>
            <a:r>
              <a:rPr lang="en-US" sz="2800" b="1" dirty="0"/>
              <a:t>, LDL-C, HDL-C, TG. </a:t>
            </a:r>
          </a:p>
        </p:txBody>
      </p:sp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2730203" y="990966"/>
            <a:ext cx="7773635" cy="355401"/>
          </a:xfrm>
          <a:prstGeom prst="rect">
            <a:avLst/>
          </a:prstGeom>
        </p:spPr>
        <p:txBody>
          <a:bodyPr vert="horz" wrap="square" lIns="0" tIns="10588" rIns="0" bIns="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tabLst>
                <a:tab pos="139700" algn="l"/>
                <a:tab pos="4572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918BA-8F6C-2045-AE8D-1D20DE7D32F3}"/>
              </a:ext>
            </a:extLst>
          </p:cNvPr>
          <p:cNvSpPr/>
          <p:nvPr/>
        </p:nvSpPr>
        <p:spPr>
          <a:xfrm>
            <a:off x="1633728" y="723200"/>
            <a:ext cx="887011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85000"/>
              <a:tabLst>
                <a:tab pos="139700" algn="l"/>
                <a:tab pos="457200" algn="l"/>
              </a:tabLst>
            </a:pPr>
            <a:r>
              <a:rPr lang="en-US" sz="2400" b="1" dirty="0">
                <a:solidFill>
                  <a:schemeClr val="accent2"/>
                </a:solidFill>
              </a:rPr>
              <a:t>FIZIKI MÜAYINƏ ZAMANI ƏLDƏ OLUNMUŞ MƏLUMATLAR</a:t>
            </a:r>
          </a:p>
        </p:txBody>
      </p:sp>
    </p:spTree>
    <p:extLst>
      <p:ext uri="{BB962C8B-B14F-4D97-AF65-F5344CB8AC3E}">
        <p14:creationId xmlns:p14="http://schemas.microsoft.com/office/powerpoint/2010/main" val="295460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1" y="0"/>
            <a:ext cx="1157695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Arterial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hipertenziya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(AH),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dislipidemiya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və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ŞD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müvafiq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olaraq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aşağıdakı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kimi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təyin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edilmişdir</a:t>
            </a:r>
            <a:r>
              <a:rPr lang="en-US" sz="2000" b="1" dirty="0">
                <a:solidFill>
                  <a:schemeClr val="accent2"/>
                </a:solidFill>
                <a:ea typeface="Arial" charset="0"/>
                <a:cs typeface="Arial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HT: </a:t>
            </a:r>
            <a:r>
              <a:rPr lang="en-US" sz="2000" b="1" dirty="0" err="1">
                <a:ea typeface="Arial" charset="0"/>
                <a:cs typeface="Arial" charset="0"/>
              </a:rPr>
              <a:t>antihipertenziv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preparatın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istifadəsi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AT&gt; 140/90 mmHg,</a:t>
            </a:r>
          </a:p>
          <a:p>
            <a:pPr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Dislipidemiya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statin </a:t>
            </a:r>
            <a:r>
              <a:rPr lang="en-US" sz="2000" b="1" dirty="0" err="1">
                <a:ea typeface="Arial" charset="0"/>
                <a:cs typeface="Arial" charset="0"/>
              </a:rPr>
              <a:t>istifadəsi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ümumi</a:t>
            </a:r>
            <a:r>
              <a:rPr lang="en-US" sz="2000" b="1" dirty="0">
                <a:ea typeface="Arial" charset="0"/>
                <a:cs typeface="Arial" charset="0"/>
              </a:rPr>
              <a:t> XS ≥200 mg / dl,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LDL-C ≥130 mg / dl,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TG ≥150 mg / dl, </a:t>
            </a:r>
          </a:p>
          <a:p>
            <a:pPr>
              <a:spcAft>
                <a:spcPts val="0"/>
              </a:spcAft>
            </a:pPr>
            <a:r>
              <a:rPr lang="en-US" sz="2000" b="1" dirty="0" err="1">
                <a:ea typeface="Arial" charset="0"/>
                <a:cs typeface="Arial" charset="0"/>
              </a:rPr>
              <a:t>kişilərdə</a:t>
            </a:r>
            <a:r>
              <a:rPr lang="en-US" sz="2000" b="1" dirty="0">
                <a:ea typeface="Arial" charset="0"/>
                <a:cs typeface="Arial" charset="0"/>
              </a:rPr>
              <a:t> HDL -C ≤40 mg / dl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qadınlarda</a:t>
            </a:r>
            <a:r>
              <a:rPr lang="en-US" sz="2000" b="1" dirty="0">
                <a:ea typeface="Arial" charset="0"/>
                <a:cs typeface="Arial" charset="0"/>
              </a:rPr>
              <a:t> ≤50 mg / dl</a:t>
            </a:r>
          </a:p>
          <a:p>
            <a:pPr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Şəkərli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diabet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000" b="1" dirty="0" err="1">
                <a:ea typeface="Arial" charset="0"/>
                <a:cs typeface="Arial" charset="0"/>
              </a:rPr>
              <a:t>antidiabetik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dərmanın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istifadəsi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/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qanda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acqarına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qlükoza</a:t>
            </a:r>
            <a:r>
              <a:rPr lang="en-US" sz="2000" b="1" dirty="0">
                <a:ea typeface="Arial" charset="0"/>
                <a:cs typeface="Arial" charset="0"/>
              </a:rPr>
              <a:t> ≥126 </a:t>
            </a:r>
            <a:r>
              <a:rPr lang="en-US" sz="2000" b="1" dirty="0" err="1">
                <a:ea typeface="Arial" charset="0"/>
                <a:cs typeface="Arial" charset="0"/>
              </a:rPr>
              <a:t>mq</a:t>
            </a:r>
            <a:r>
              <a:rPr lang="en-US" sz="2000" b="1" dirty="0">
                <a:ea typeface="Arial" charset="0"/>
                <a:cs typeface="Arial" charset="0"/>
              </a:rPr>
              <a:t> /dl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 HbA1c≥6.5%</a:t>
            </a:r>
          </a:p>
          <a:p>
            <a:pPr>
              <a:spcAft>
                <a:spcPts val="0"/>
              </a:spcAft>
            </a:pPr>
            <a:endParaRPr lang="en-US" sz="2000" b="1" dirty="0">
              <a:ea typeface="Arial" charset="0"/>
              <a:cs typeface="Arial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AH,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dislipidemiya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və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ŞD -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ə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nəzarət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müvafiq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olaraq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aşağıdakı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kimi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təyin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</a:rPr>
              <a:t>edilmişdir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AH-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: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olunmayan</a:t>
            </a:r>
            <a:r>
              <a:rPr lang="en-US" sz="2000" b="1" dirty="0">
                <a:ea typeface="Arial" charset="0"/>
                <a:cs typeface="Arial" charset="0"/>
              </a:rPr>
              <a:t> SAT ≥140 mmHg </a:t>
            </a:r>
            <a:r>
              <a:rPr lang="en-US" sz="2000" b="1" dirty="0" err="1">
                <a:ea typeface="Arial" charset="0"/>
                <a:cs typeface="Arial" charset="0"/>
              </a:rPr>
              <a:t>və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ya</a:t>
            </a:r>
            <a:r>
              <a:rPr lang="en-US" sz="2000" b="1" dirty="0">
                <a:ea typeface="Arial" charset="0"/>
                <a:cs typeface="Arial" charset="0"/>
              </a:rPr>
              <a:t> DAT ≥90 mmHg,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ŞD-</a:t>
            </a:r>
            <a:r>
              <a:rPr lang="en-US" sz="2000" b="1" dirty="0" err="1">
                <a:ea typeface="Arial" charset="0"/>
                <a:cs typeface="Arial" charset="0"/>
              </a:rPr>
              <a:t>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: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olunmayan</a:t>
            </a:r>
            <a:r>
              <a:rPr lang="en-US" sz="2000" b="1" dirty="0">
                <a:ea typeface="Arial" charset="0"/>
                <a:cs typeface="Arial" charset="0"/>
              </a:rPr>
              <a:t> ŞD-  HbA1c-≥7%,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LDL-</a:t>
            </a:r>
            <a:r>
              <a:rPr lang="en-US" sz="2000" b="1" dirty="0" err="1">
                <a:ea typeface="Arial" charset="0"/>
                <a:cs typeface="Arial" charset="0"/>
              </a:rPr>
              <a:t>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1: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olunmayan</a:t>
            </a:r>
            <a:r>
              <a:rPr lang="en-US" sz="2000" b="1" dirty="0">
                <a:ea typeface="Arial" charset="0"/>
                <a:cs typeface="Arial" charset="0"/>
              </a:rPr>
              <a:t> LDL = LDL ≥70 mg / dl,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ea typeface="Arial" charset="0"/>
                <a:cs typeface="Arial" charset="0"/>
              </a:rPr>
              <a:t>LDL-</a:t>
            </a:r>
            <a:r>
              <a:rPr lang="en-US" sz="2000" b="1" dirty="0" err="1">
                <a:ea typeface="Arial" charset="0"/>
                <a:cs typeface="Arial" charset="0"/>
              </a:rPr>
              <a:t>ə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2: </a:t>
            </a:r>
            <a:r>
              <a:rPr lang="en-US" sz="2000" b="1" dirty="0" err="1">
                <a:ea typeface="Arial" charset="0"/>
                <a:cs typeface="Arial" charset="0"/>
              </a:rPr>
              <a:t>nəzarət</a:t>
            </a: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ea typeface="Arial" charset="0"/>
                <a:cs typeface="Arial" charset="0"/>
              </a:rPr>
              <a:t>olunmayan</a:t>
            </a:r>
            <a:r>
              <a:rPr lang="en-US" sz="2000" b="1" dirty="0">
                <a:ea typeface="Arial" charset="0"/>
                <a:cs typeface="Arial" charset="0"/>
              </a:rPr>
              <a:t> LDL = LDL ≥100 mg / dl.</a:t>
            </a:r>
          </a:p>
          <a:p>
            <a:br>
              <a:rPr lang="az-Latn-AZ" sz="2000" b="1" dirty="0"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80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1852</TotalTime>
  <Words>2232</Words>
  <Application>Microsoft Macintosh PowerPoint</Application>
  <PresentationFormat>Widescreen</PresentationFormat>
  <Paragraphs>404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MT</vt:lpstr>
      <vt:lpstr>Calibri</vt:lpstr>
      <vt:lpstr>Cambria</vt:lpstr>
      <vt:lpstr>Rockwell</vt:lpstr>
      <vt:lpstr>Rockwell Condensed</vt:lpstr>
      <vt:lpstr>Rockwell Extra Bold</vt:lpstr>
      <vt:lpstr>Symbol</vt:lpstr>
      <vt:lpstr>Times New Roman</vt:lpstr>
      <vt:lpstr>Wingdings</vt:lpstr>
      <vt:lpstr>Wood Type</vt:lpstr>
      <vt:lpstr>Secondary prevention in patients with confirmed coronary heart disease: how far are we from meeting the goals?  Results of the SURF study in Azerbaijan  Təsdiqlənmiş Koronar arteriya xəstəliyi olan pasiyentlərin ikincili profilaktikası: məqsədlərimizdən nə qədər uzağıq? Azərbaycanda SURF tədqiqatının nəticələri</vt:lpstr>
      <vt:lpstr>PowerPoint Presentation</vt:lpstr>
      <vt:lpstr>Tədqiqat QRUPU </vt:lpstr>
      <vt:lpstr>PowerPoint Presentation</vt:lpstr>
      <vt:lpstr>SURF II FAZA</vt:lpstr>
      <vt:lpstr>MƏRKƏZLƏRƏ OLAN TƏLƏBLƏR VƏ PASİYENTLƏRİN TƏQDIQATA DAXIL EDILMƏ MEYARLARI</vt:lpstr>
      <vt:lpstr>PowerPoint Presentation</vt:lpstr>
      <vt:lpstr> </vt:lpstr>
      <vt:lpstr>PowerPoint Presentation</vt:lpstr>
      <vt:lpstr>Cardiovascular Health Index Score (CHIS)   Ürək-damar Sağlamlıq İndeksinin qiymətləndirilməsi</vt:lpstr>
      <vt:lpstr>MƏLUMATIN TOPLANILMASI</vt:lpstr>
      <vt:lpstr>SURF tədqiqatının Azərbaycan üzrə II mərhələnin nəticələri</vt:lpstr>
      <vt:lpstr>Pasiyentlərin demoqrafik xarakteristikası və xəstəlik kateqoriyaları (n=687)</vt:lpstr>
      <vt:lpstr>Kardiovaskulyar risk amillərinin stratifikasiyası</vt:lpstr>
      <vt:lpstr>KLİNİK ÖLÇÜLMƏLƏR VƏ LABORATOR NƏTİCƏLƏR</vt:lpstr>
      <vt:lpstr>MÜALİCƏ HƏDƏFLƏRİnə çatma (%) </vt:lpstr>
      <vt:lpstr>PowerPoint Presentation</vt:lpstr>
      <vt:lpstr>NƏTİCƏ</vt:lpstr>
      <vt:lpstr>DİQQƏTİNİZƏ GÖRƏ TƏŞƏKKÜR EDİRƏM!</vt:lpstr>
      <vt:lpstr>ISTINADLAR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 Gabulova</dc:creator>
  <cp:lastModifiedBy>Rahima Gabulova</cp:lastModifiedBy>
  <cp:revision>59</cp:revision>
  <dcterms:created xsi:type="dcterms:W3CDTF">2022-11-23T19:45:51Z</dcterms:created>
  <dcterms:modified xsi:type="dcterms:W3CDTF">2022-12-09T21:28:11Z</dcterms:modified>
</cp:coreProperties>
</file>